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ertura" id="{361f4138-8e24-4cd8-3ed5-81af428da776}">
          <p14:sldIdLst>
            <p14:sldId id="256"/>
            <p14:sldId id="257"/>
          </p14:sldIdLst>
        </p14:section>
        <p14:section name="Case" id="{03ffb470-5e61-ce91-0299-e34bdfa7a999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Encerramento" id="{dcdde762-689a-c412-0888-29569b1b4cf7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B1B3A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1B1B3A"/>
                </a:solidFill>
                <a:latin typeface="+mn-lt"/>
              </a:rPr>
              <a:t>Título do gráfico (substitua)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Série A</c:v>
                </c:pt>
              </c:strCache>
            </c:strRef>
          </c:tx>
          <c:spPr>
            <a:solidFill>
              <a:srgbClr val="55AEF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B1B3A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Período 1</c:v>
                  </c:pt>
                  <c:pt idx="1">
                    <c:v>Período 2</c:v>
                  </c:pt>
                  <c:pt idx="2">
                    <c:v>Período 3</c:v>
                  </c:pt>
                  <c:pt idx="3">
                    <c:v>Período 4</c:v>
                  </c:pt>
                  <c:pt idx="4">
                    <c:v>Período 5</c:v>
                  </c:pt>
                  <c:pt idx="5">
                    <c:v>Período 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</c:v>
                </c:pt>
                <c:pt idx="1">
                  <c:v>24</c:v>
                </c:pt>
                <c:pt idx="2">
                  <c:v>22</c:v>
                </c:pt>
                <c:pt idx="3">
                  <c:v>26</c:v>
                </c:pt>
                <c:pt idx="4">
                  <c:v>28</c:v>
                </c:pt>
                <c:pt idx="5">
                  <c:v>30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Série B</c:v>
                </c:pt>
              </c:strCache>
            </c:strRef>
          </c:tx>
          <c:spPr>
            <a:solidFill>
              <a:srgbClr val="0B22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B1B3A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Período 1</c:v>
                  </c:pt>
                  <c:pt idx="1">
                    <c:v>Período 2</c:v>
                  </c:pt>
                  <c:pt idx="2">
                    <c:v>Período 3</c:v>
                  </c:pt>
                  <c:pt idx="3">
                    <c:v>Período 4</c:v>
                  </c:pt>
                  <c:pt idx="4">
                    <c:v>Período 5</c:v>
                  </c:pt>
                  <c:pt idx="5">
                    <c:v>Período 6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24</c:v>
                </c:pt>
                <c:pt idx="1">
                  <c:v>30</c:v>
                </c:pt>
                <c:pt idx="2">
                  <c:v>38</c:v>
                </c:pt>
                <c:pt idx="3">
                  <c:v>45</c:v>
                </c:pt>
                <c:pt idx="4">
                  <c:v>52</c:v>
                </c:pt>
                <c:pt idx="5">
                  <c:v>60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B1B3A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B1B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E3F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A5F7A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B1B3A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">
    <p:bg>
      <p:bgPr>
        <a:solidFill>
          <a:srgbClr val="0B22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114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686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686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3258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3258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7830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7830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22402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2402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6974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6974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1546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1546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118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6118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0690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0690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5262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5262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9834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49834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4406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54406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8978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58978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3550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63550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68122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68122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72694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Text 31"/>
          <p:cNvSpPr/>
          <p:nvPr/>
        </p:nvSpPr>
        <p:spPr>
          <a:xfrm>
            <a:off x="72694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Text 32"/>
          <p:cNvSpPr/>
          <p:nvPr/>
        </p:nvSpPr>
        <p:spPr>
          <a:xfrm>
            <a:off x="77266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5" name="Text 33"/>
          <p:cNvSpPr/>
          <p:nvPr/>
        </p:nvSpPr>
        <p:spPr>
          <a:xfrm>
            <a:off x="77266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81838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81838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8" name="Text 36"/>
          <p:cNvSpPr/>
          <p:nvPr/>
        </p:nvSpPr>
        <p:spPr>
          <a:xfrm>
            <a:off x="86410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86410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8"/>
          <p:cNvSpPr/>
          <p:nvPr/>
        </p:nvSpPr>
        <p:spPr>
          <a:xfrm>
            <a:off x="90982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1" name="Text 39"/>
          <p:cNvSpPr/>
          <p:nvPr/>
        </p:nvSpPr>
        <p:spPr>
          <a:xfrm>
            <a:off x="90982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2" name="Text 40"/>
          <p:cNvSpPr/>
          <p:nvPr/>
        </p:nvSpPr>
        <p:spPr>
          <a:xfrm>
            <a:off x="95554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Text 41"/>
          <p:cNvSpPr/>
          <p:nvPr/>
        </p:nvSpPr>
        <p:spPr>
          <a:xfrm>
            <a:off x="95554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4" name="Text 42"/>
          <p:cNvSpPr/>
          <p:nvPr/>
        </p:nvSpPr>
        <p:spPr>
          <a:xfrm>
            <a:off x="100126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5" name="Text 43"/>
          <p:cNvSpPr/>
          <p:nvPr/>
        </p:nvSpPr>
        <p:spPr>
          <a:xfrm>
            <a:off x="100126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6" name="Text 44"/>
          <p:cNvSpPr/>
          <p:nvPr/>
        </p:nvSpPr>
        <p:spPr>
          <a:xfrm>
            <a:off x="104698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Text 45"/>
          <p:cNvSpPr/>
          <p:nvPr/>
        </p:nvSpPr>
        <p:spPr>
          <a:xfrm>
            <a:off x="104698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8" name="Text 46"/>
          <p:cNvSpPr/>
          <p:nvPr/>
        </p:nvSpPr>
        <p:spPr>
          <a:xfrm>
            <a:off x="109270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9" name="Text 47"/>
          <p:cNvSpPr/>
          <p:nvPr/>
        </p:nvSpPr>
        <p:spPr>
          <a:xfrm>
            <a:off x="109270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0" name="Text 48"/>
          <p:cNvSpPr/>
          <p:nvPr/>
        </p:nvSpPr>
        <p:spPr>
          <a:xfrm>
            <a:off x="113842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1" name="Text 49"/>
          <p:cNvSpPr/>
          <p:nvPr/>
        </p:nvSpPr>
        <p:spPr>
          <a:xfrm>
            <a:off x="11384280" y="6583680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2" name="Text 50"/>
          <p:cNvSpPr/>
          <p:nvPr/>
        </p:nvSpPr>
        <p:spPr>
          <a:xfrm>
            <a:off x="365760" y="320040"/>
            <a:ext cx="11457432" cy="5989320"/>
          </a:xfrm>
          <a:prstGeom prst="roundRect">
            <a:avLst>
              <a:gd name="adj" fmla="val 3359"/>
            </a:avLst>
          </a:prstGeom>
          <a:solidFill>
            <a:schemeClr val="bg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53" name="Image 0" descr="/home/claude/build/logo_premi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566928"/>
            <a:ext cx="3383280" cy="890895"/>
          </a:xfrm>
          <a:prstGeom prst="rect">
            <a:avLst/>
          </a:prstGeom>
        </p:spPr>
      </p:pic>
      <p:sp>
        <p:nvSpPr>
          <p:cNvPr id="54" name="Text 51"/>
          <p:cNvSpPr/>
          <p:nvPr/>
        </p:nvSpPr>
        <p:spPr>
          <a:xfrm>
            <a:off x="822960" y="1572768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6"/>
                </a:solidFill>
              </a:rPr>
              <a:t>11ª EDIÇÃO · APRESENTAÇÃO DE CASE</a:t>
            </a:r>
            <a:endParaRPr lang="en-US" sz="1000" dirty="0"/>
          </a:p>
        </p:txBody>
      </p:sp>
      <p:sp>
        <p:nvSpPr>
          <p:cNvPr id="55" name="Text 52"/>
          <p:cNvSpPr/>
          <p:nvPr/>
        </p:nvSpPr>
        <p:spPr>
          <a:xfrm>
            <a:off x="822960" y="19202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chemeClr val="accent1"/>
                </a:solidFill>
              </a:rPr>
              <a:t>TÍTULO DO CASE</a:t>
            </a:r>
            <a:endParaRPr lang="en-US" sz="1000" dirty="0"/>
          </a:p>
        </p:txBody>
      </p:sp>
      <p:sp>
        <p:nvSpPr>
          <p:cNvPr id="56" name="Text 53"/>
          <p:cNvSpPr/>
          <p:nvPr/>
        </p:nvSpPr>
        <p:spPr>
          <a:xfrm>
            <a:off x="4023360" y="19202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Obrigatório · até 80 caracteres</a:t>
            </a:r>
            <a:endParaRPr lang="en-US" sz="1000" dirty="0"/>
          </a:p>
        </p:txBody>
      </p:sp>
      <p:sp>
        <p:nvSpPr>
          <p:cNvPr id="57" name="Text 54"/>
          <p:cNvSpPr/>
          <p:nvPr>
            <p:ph idx="155" type="body" hasCustomPrompt="1"/>
          </p:nvPr>
        </p:nvSpPr>
        <p:spPr>
          <a:xfrm>
            <a:off x="822960" y="2194560"/>
            <a:ext cx="6400800" cy="10515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2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Título do case</a:t>
            </a:r>
            <a:endParaRPr lang="en-US" sz="2800" dirty="0"/>
          </a:p>
        </p:txBody>
      </p:sp>
      <p:sp>
        <p:nvSpPr>
          <p:cNvPr id="58" name="Text 54"/>
          <p:cNvSpPr/>
          <p:nvPr/>
        </p:nvSpPr>
        <p:spPr>
          <a:xfrm>
            <a:off x="822960" y="342900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chemeClr val="accent1"/>
                </a:solidFill>
              </a:rPr>
              <a:t>CATEGORIA INSCRITA</a:t>
            </a:r>
            <a:endParaRPr lang="en-US" sz="1000" dirty="0"/>
          </a:p>
        </p:txBody>
      </p:sp>
      <p:sp>
        <p:nvSpPr>
          <p:cNvPr id="59" name="Text 55"/>
          <p:cNvSpPr/>
          <p:nvPr>
            <p:ph idx="157" type="body" hasCustomPrompt="1"/>
          </p:nvPr>
        </p:nvSpPr>
        <p:spPr>
          <a:xfrm>
            <a:off x="822960" y="3703320"/>
            <a:ext cx="4206240" cy="5029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5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Categoria inscrita</a:t>
            </a:r>
            <a:endParaRPr lang="en-US" sz="1500" dirty="0"/>
          </a:p>
        </p:txBody>
      </p:sp>
      <p:sp>
        <p:nvSpPr>
          <p:cNvPr id="60" name="Text 55"/>
          <p:cNvSpPr/>
          <p:nvPr/>
        </p:nvSpPr>
        <p:spPr>
          <a:xfrm>
            <a:off x="5212080" y="342900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chemeClr val="accent1"/>
                </a:solidFill>
              </a:rPr>
              <a:t>ANO DE REALIZAÇÃO</a:t>
            </a:r>
            <a:endParaRPr lang="en-US" sz="1000" dirty="0"/>
          </a:p>
        </p:txBody>
      </p:sp>
      <p:sp>
        <p:nvSpPr>
          <p:cNvPr id="61" name="Text 56"/>
          <p:cNvSpPr/>
          <p:nvPr>
            <p:ph idx="159" type="body" hasCustomPrompt="1"/>
          </p:nvPr>
        </p:nvSpPr>
        <p:spPr>
          <a:xfrm>
            <a:off x="5212080" y="3703320"/>
            <a:ext cx="2011680" cy="5029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5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AAAA</a:t>
            </a:r>
            <a:endParaRPr lang="en-US" sz="1500" dirty="0"/>
          </a:p>
        </p:txBody>
      </p:sp>
      <p:sp>
        <p:nvSpPr>
          <p:cNvPr id="62" name="Text 56"/>
          <p:cNvSpPr/>
          <p:nvPr/>
        </p:nvSpPr>
        <p:spPr>
          <a:xfrm>
            <a:off x="822960" y="4434840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chemeClr val="accent1"/>
                </a:solidFill>
              </a:rPr>
              <a:t>NOME DA AGÊNCIA</a:t>
            </a:r>
            <a:endParaRPr lang="en-US" sz="1000" dirty="0"/>
          </a:p>
        </p:txBody>
      </p:sp>
      <p:sp>
        <p:nvSpPr>
          <p:cNvPr id="63" name="Text 57"/>
          <p:cNvSpPr/>
          <p:nvPr>
            <p:ph idx="161" type="body" hasCustomPrompt="1"/>
          </p:nvPr>
        </p:nvSpPr>
        <p:spPr>
          <a:xfrm>
            <a:off x="822960" y="4709160"/>
            <a:ext cx="3108960" cy="5029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5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Nome da agência</a:t>
            </a:r>
            <a:endParaRPr lang="en-US" sz="1500" dirty="0"/>
          </a:p>
        </p:txBody>
      </p:sp>
      <p:sp>
        <p:nvSpPr>
          <p:cNvPr id="64" name="Text 57"/>
          <p:cNvSpPr/>
          <p:nvPr/>
        </p:nvSpPr>
        <p:spPr>
          <a:xfrm>
            <a:off x="4114800" y="4434840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chemeClr val="accent1"/>
                </a:solidFill>
              </a:rPr>
              <a:t>CLIENTE / MARCA</a:t>
            </a:r>
            <a:endParaRPr lang="en-US" sz="1000" dirty="0"/>
          </a:p>
        </p:txBody>
      </p:sp>
      <p:sp>
        <p:nvSpPr>
          <p:cNvPr id="65" name="Text 58"/>
          <p:cNvSpPr/>
          <p:nvPr>
            <p:ph idx="163" type="body" hasCustomPrompt="1"/>
          </p:nvPr>
        </p:nvSpPr>
        <p:spPr>
          <a:xfrm>
            <a:off x="4114800" y="4709160"/>
            <a:ext cx="3108960" cy="5029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5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Cliente / marca</a:t>
            </a:r>
            <a:endParaRPr lang="en-US" sz="1500" dirty="0"/>
          </a:p>
        </p:txBody>
      </p:sp>
      <p:sp>
        <p:nvSpPr>
          <p:cNvPr id="66" name="Text 58"/>
          <p:cNvSpPr/>
          <p:nvPr/>
        </p:nvSpPr>
        <p:spPr>
          <a:xfrm>
            <a:off x="7680960" y="685800"/>
            <a:ext cx="3685032" cy="2075688"/>
          </a:xfrm>
          <a:prstGeom prst="roundRect">
            <a:avLst>
              <a:gd name="adj" fmla="val 4405"/>
            </a:avLst>
          </a:prstGeom>
          <a:solidFill>
            <a:schemeClr val="bg1"/>
          </a:solidFill>
          <a:ln w="12700">
            <a:solidFill>
              <a:srgbClr val="0B22F0"/>
            </a:solidFill>
            <a:prstDash val="dash"/>
          </a:ln>
        </p:spPr>
        <p:txBody>
          <a:bodyPr wrap="square" lIns="127000" tIns="127000" rIns="127000" bIns="12700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LOGO DA AGÊNCIA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Área padronizada 16:9 · PNG com fundo transparente</a:t>
            </a:r>
            <a:endParaRPr lang="en-US" sz="1100" dirty="0"/>
          </a:p>
        </p:txBody>
      </p:sp>
      <p:sp>
        <p:nvSpPr>
          <p:cNvPr id="67" name="Shape 59"/>
          <p:cNvSpPr/>
          <p:nvPr/>
        </p:nvSpPr>
        <p:spPr>
          <a:xfrm>
            <a:off x="7680960" y="3017520"/>
            <a:ext cx="3685032" cy="50292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68" name="Text 60"/>
          <p:cNvSpPr/>
          <p:nvPr/>
        </p:nvSpPr>
        <p:spPr>
          <a:xfrm>
            <a:off x="7726680" y="3017520"/>
            <a:ext cx="310896" cy="502920"/>
          </a:xfrm>
          <a:prstGeom prst="parallelogram">
            <a:avLst/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9" name="Text 61"/>
          <p:cNvSpPr/>
          <p:nvPr/>
        </p:nvSpPr>
        <p:spPr>
          <a:xfrm>
            <a:off x="8238744" y="3017520"/>
            <a:ext cx="310896" cy="502920"/>
          </a:xfrm>
          <a:prstGeom prst="parallelogram">
            <a:avLst/>
          </a:prstGeom>
          <a:solidFill>
            <a:schemeClr val="accent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0" name="Text 62"/>
          <p:cNvSpPr/>
          <p:nvPr/>
        </p:nvSpPr>
        <p:spPr>
          <a:xfrm>
            <a:off x="8750808" y="3017520"/>
            <a:ext cx="310896" cy="502920"/>
          </a:xfrm>
          <a:prstGeom prst="parallelogram">
            <a:avLst/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1" name="Text 63"/>
          <p:cNvSpPr/>
          <p:nvPr/>
        </p:nvSpPr>
        <p:spPr>
          <a:xfrm>
            <a:off x="9262872" y="3017520"/>
            <a:ext cx="310896" cy="502920"/>
          </a:xfrm>
          <a:prstGeom prst="parallelogram">
            <a:avLst/>
          </a:prstGeom>
          <a:solidFill>
            <a:schemeClr val="accent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2" name="Text 64"/>
          <p:cNvSpPr/>
          <p:nvPr/>
        </p:nvSpPr>
        <p:spPr>
          <a:xfrm>
            <a:off x="9774936" y="3017520"/>
            <a:ext cx="310896" cy="502920"/>
          </a:xfrm>
          <a:prstGeom prst="parallelogram">
            <a:avLst/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3" name="Text 65"/>
          <p:cNvSpPr/>
          <p:nvPr/>
        </p:nvSpPr>
        <p:spPr>
          <a:xfrm>
            <a:off x="10287000" y="3017520"/>
            <a:ext cx="310896" cy="502920"/>
          </a:xfrm>
          <a:prstGeom prst="parallelogram">
            <a:avLst/>
          </a:prstGeom>
          <a:solidFill>
            <a:schemeClr val="accent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4" name="Text 66"/>
          <p:cNvSpPr/>
          <p:nvPr/>
        </p:nvSpPr>
        <p:spPr>
          <a:xfrm>
            <a:off x="10799064" y="3017520"/>
            <a:ext cx="310896" cy="502920"/>
          </a:xfrm>
          <a:prstGeom prst="parallelogram">
            <a:avLst/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5" name="Shape 67"/>
          <p:cNvSpPr/>
          <p:nvPr/>
        </p:nvSpPr>
        <p:spPr>
          <a:xfrm>
            <a:off x="7680960" y="3520440"/>
            <a:ext cx="3685032" cy="251460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76" name="Text 68"/>
          <p:cNvSpPr/>
          <p:nvPr/>
        </p:nvSpPr>
        <p:spPr>
          <a:xfrm>
            <a:off x="7909560" y="374904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11ª EDIÇÃO</a:t>
            </a:r>
            <a:endParaRPr lang="en-US" sz="3600" dirty="0"/>
          </a:p>
        </p:txBody>
      </p:sp>
      <p:sp>
        <p:nvSpPr>
          <p:cNvPr id="77" name="Text 69"/>
          <p:cNvSpPr/>
          <p:nvPr/>
        </p:nvSpPr>
        <p:spPr>
          <a:xfrm>
            <a:off x="7909560" y="44348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Apresentação de cases</a:t>
            </a:r>
            <a:endParaRPr lang="en-US" sz="1600" dirty="0"/>
          </a:p>
        </p:txBody>
      </p:sp>
      <p:sp>
        <p:nvSpPr>
          <p:cNvPr id="78" name="Text 70"/>
          <p:cNvSpPr/>
          <p:nvPr/>
        </p:nvSpPr>
        <p:spPr>
          <a:xfrm>
            <a:off x="7909560" y="489204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bg1"/>
                </a:solidFill>
              </a:rPr>
              <a:t>Silêncio no set: hoje o protagonista é o seu case.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gras">
    <p:bg>
      <p:bgPr>
        <a:solidFill>
          <a:srgbClr val="0B22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20040"/>
            <a:ext cx="11457432" cy="5989320"/>
          </a:xfrm>
          <a:prstGeom prst="roundRect">
            <a:avLst>
              <a:gd name="adj" fmla="val 3359"/>
            </a:avLst>
          </a:prstGeom>
          <a:solidFill>
            <a:schemeClr val="bg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Título do bloco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457200" y="6428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Prêmio Abradi 2027 · Template de apresentação de cases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22960" y="1645920"/>
            <a:ext cx="5166360" cy="822960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1005840" y="18288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645920" y="169164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Utilize este template como base para apresentar seu case.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822960" y="2560320"/>
            <a:ext cx="5166360" cy="822960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1005840" y="274320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645920" y="260604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Respeite o limite de 12 a 20 slides, incluindo capa, regras e vídeo.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822960" y="3474720"/>
            <a:ext cx="5166360" cy="822960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1005840" y="3657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645920" y="352044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Preencha todos os campos obrigatórios e respeite os limites de caracteres indicados.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822960" y="4389120"/>
            <a:ext cx="5166360" cy="822960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1005840" y="457200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1645920" y="443484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Utilize os espaços destinados a textos, imagens, gráficos e evidências.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6199632" y="1645920"/>
            <a:ext cx="5166360" cy="822960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6382512" y="18288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5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7022592" y="169164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Mantenha a estrutura do template; a identidade visual da agência só pode ser aplicada dentro dos espaços permitidos.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6199632" y="2560320"/>
            <a:ext cx="5166360" cy="822960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6382512" y="274320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6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7022592" y="260604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Apresente resultados objetivos e evidências que sustentem as informações declaradas.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6199632" y="3474720"/>
            <a:ext cx="5166360" cy="822960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1"/>
          <p:cNvSpPr/>
          <p:nvPr/>
        </p:nvSpPr>
        <p:spPr>
          <a:xfrm>
            <a:off x="6382512" y="3657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7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022592" y="352044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Inclua, ao final, o vídeo case de até 2 minutos, incorporado ao PowerPoint.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6199632" y="4389120"/>
            <a:ext cx="5166360" cy="822960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4"/>
          <p:cNvSpPr/>
          <p:nvPr/>
        </p:nvSpPr>
        <p:spPr>
          <a:xfrm>
            <a:off x="6382512" y="457200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8</a:t>
            </a:r>
            <a:endParaRPr lang="en-US" sz="1500" dirty="0"/>
          </a:p>
        </p:txBody>
      </p:sp>
      <p:sp>
        <p:nvSpPr>
          <p:cNvPr id="28" name="Text 25"/>
          <p:cNvSpPr/>
          <p:nvPr/>
        </p:nvSpPr>
        <p:spPr>
          <a:xfrm>
            <a:off x="7022592" y="443484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Envie um único arquivo PPTX, com o vídeo incorporado.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822960" y="5349240"/>
            <a:ext cx="10543032" cy="594360"/>
          </a:xfrm>
          <a:prstGeom prst="roundRect">
            <a:avLst>
              <a:gd name="adj" fmla="val 15385"/>
            </a:avLst>
          </a:prstGeom>
          <a:solidFill>
            <a:srgbClr val="FDE0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7"/>
          <p:cNvSpPr/>
          <p:nvPr/>
        </p:nvSpPr>
        <p:spPr>
          <a:xfrm>
            <a:off x="1005840" y="5349240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Atenção: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1874520" y="5349240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 quantidade de páginas, imagens ou informações não representa vantagem na avaliação.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">
    <p:bg>
      <p:bgPr>
        <a:solidFill>
          <a:srgbClr val="0B22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20040"/>
            <a:ext cx="11457432" cy="5989320"/>
          </a:xfrm>
          <a:prstGeom prst="roundRect">
            <a:avLst>
              <a:gd name="adj" fmla="val 3359"/>
            </a:avLst>
          </a:prstGeom>
          <a:solidFill>
            <a:schemeClr val="bg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Título do bloco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457200" y="6428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Prêmio Abradi 2027 · Template de apresentação de cases</a:t>
            </a:r>
            <a:endParaRPr lang="en-US" sz="1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822960" y="2194560"/>
            <a:ext cx="10543032" cy="3794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Digite aqui o texto do bloco. Respeite o limite de caracteres.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Imagem">
    <p:bg>
      <p:bgPr>
        <a:solidFill>
          <a:srgbClr val="0B22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20040"/>
            <a:ext cx="11457432" cy="5989320"/>
          </a:xfrm>
          <a:prstGeom prst="roundRect">
            <a:avLst>
              <a:gd name="adj" fmla="val 3359"/>
            </a:avLst>
          </a:prstGeom>
          <a:solidFill>
            <a:schemeClr val="bg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Título do bloco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457200" y="6428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Prêmio Abradi 2027 · Template de apresentação de cases</a:t>
            </a:r>
            <a:endParaRPr lang="en-US" sz="1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822960" y="2194560"/>
            <a:ext cx="6492240" cy="3794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Digite aqui o texto do bloco. Respeite o limite de caracteres.</a:t>
            </a:r>
            <a:endParaRPr lang="en-US" sz="1300" dirty="0"/>
          </a:p>
        </p:txBody>
      </p:sp>
      <p:sp>
        <p:nvSpPr>
          <p:cNvPr id="6" name="Text 2"/>
          <p:cNvSpPr/>
          <p:nvPr/>
        </p:nvSpPr>
        <p:spPr>
          <a:xfrm>
            <a:off x="7589520" y="2194560"/>
            <a:ext cx="3776472" cy="2121408"/>
          </a:xfrm>
          <a:prstGeom prst="roundRect">
            <a:avLst>
              <a:gd name="adj" fmla="val 3448"/>
            </a:avLst>
          </a:prstGeom>
          <a:solidFill>
            <a:schemeClr val="accent5"/>
          </a:solidFill>
          <a:ln w="12700">
            <a:solidFill>
              <a:srgbClr val="0B22F0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ÁREA DE IMAGEM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16:9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7589520" y="4434840"/>
            <a:ext cx="3776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chemeClr val="accent1"/>
                </a:solidFill>
              </a:rPr>
              <a:t>LEGENDA / FONTE · até 150 caracteres</a:t>
            </a:r>
            <a:endParaRPr lang="en-US" sz="950" dirty="0"/>
          </a:p>
        </p:txBody>
      </p:sp>
      <p:sp>
        <p:nvSpPr>
          <p:cNvPr id="8" name="Text 4"/>
          <p:cNvSpPr/>
          <p:nvPr>
            <p:ph idx="106" type="body" hasCustomPrompt="1"/>
          </p:nvPr>
        </p:nvSpPr>
        <p:spPr>
          <a:xfrm>
            <a:off x="7589520" y="4709160"/>
            <a:ext cx="3776472" cy="914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Legenda da imagem e fonte dos dados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ds">
    <p:bg>
      <p:bgPr>
        <a:solidFill>
          <a:srgbClr val="0B22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20040"/>
            <a:ext cx="11457432" cy="5989320"/>
          </a:xfrm>
          <a:prstGeom prst="roundRect">
            <a:avLst>
              <a:gd name="adj" fmla="val 3359"/>
            </a:avLst>
          </a:prstGeom>
          <a:solidFill>
            <a:schemeClr val="bg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Título do bloco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457200" y="6428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Prêmio Abradi 2027 · Template de apresentação de cases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22960" y="2194560"/>
            <a:ext cx="2468880" cy="3794760"/>
          </a:xfrm>
          <a:prstGeom prst="roundRect">
            <a:avLst>
              <a:gd name="adj" fmla="val 3704"/>
            </a:avLst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1005840" y="23591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7" name="Text 4"/>
          <p:cNvSpPr/>
          <p:nvPr>
            <p:ph idx="105" type="body" hasCustomPrompt="1"/>
          </p:nvPr>
        </p:nvSpPr>
        <p:spPr>
          <a:xfrm>
            <a:off x="914400" y="2880360"/>
            <a:ext cx="22860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Título do item</a:t>
            </a:r>
            <a:endParaRPr lang="en-US" sz="1500" dirty="0"/>
          </a:p>
        </p:txBody>
      </p:sp>
      <p:sp>
        <p:nvSpPr>
          <p:cNvPr id="8" name="Text 4"/>
          <p:cNvSpPr/>
          <p:nvPr>
            <p:ph idx="106" type="body" hasCustomPrompt="1"/>
          </p:nvPr>
        </p:nvSpPr>
        <p:spPr>
          <a:xfrm>
            <a:off x="914400" y="3520440"/>
            <a:ext cx="2286000" cy="24231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Descrição do item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3514314" y="2194560"/>
            <a:ext cx="2468880" cy="3794760"/>
          </a:xfrm>
          <a:prstGeom prst="roundRect">
            <a:avLst>
              <a:gd name="adj" fmla="val 3704"/>
            </a:avLst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5"/>
          <p:cNvSpPr/>
          <p:nvPr/>
        </p:nvSpPr>
        <p:spPr>
          <a:xfrm>
            <a:off x="3697194" y="235915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</a:t>
            </a:r>
            <a:endParaRPr lang="en-US" sz="1500" dirty="0"/>
          </a:p>
        </p:txBody>
      </p:sp>
      <p:sp>
        <p:nvSpPr>
          <p:cNvPr id="11" name="Text 6"/>
          <p:cNvSpPr/>
          <p:nvPr>
            <p:ph idx="109" type="body" hasCustomPrompt="1"/>
          </p:nvPr>
        </p:nvSpPr>
        <p:spPr>
          <a:xfrm>
            <a:off x="3605754" y="2880360"/>
            <a:ext cx="22860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Título do item</a:t>
            </a:r>
            <a:endParaRPr lang="en-US" sz="1500" dirty="0"/>
          </a:p>
        </p:txBody>
      </p:sp>
      <p:sp>
        <p:nvSpPr>
          <p:cNvPr id="12" name="Text 6"/>
          <p:cNvSpPr/>
          <p:nvPr>
            <p:ph idx="110" type="body" hasCustomPrompt="1"/>
          </p:nvPr>
        </p:nvSpPr>
        <p:spPr>
          <a:xfrm>
            <a:off x="3605754" y="3520440"/>
            <a:ext cx="2286000" cy="24231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Descrição do item</a:t>
            </a:r>
            <a:endParaRPr lang="en-US" sz="1200" dirty="0"/>
          </a:p>
        </p:txBody>
      </p:sp>
      <p:sp>
        <p:nvSpPr>
          <p:cNvPr id="13" name="Text 6"/>
          <p:cNvSpPr/>
          <p:nvPr/>
        </p:nvSpPr>
        <p:spPr>
          <a:xfrm>
            <a:off x="6205667" y="2194560"/>
            <a:ext cx="2468880" cy="3794760"/>
          </a:xfrm>
          <a:prstGeom prst="roundRect">
            <a:avLst>
              <a:gd name="adj" fmla="val 3704"/>
            </a:avLst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7"/>
          <p:cNvSpPr/>
          <p:nvPr/>
        </p:nvSpPr>
        <p:spPr>
          <a:xfrm>
            <a:off x="6388547" y="23591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5" name="Text 8"/>
          <p:cNvSpPr/>
          <p:nvPr>
            <p:ph idx="113" type="body" hasCustomPrompt="1"/>
          </p:nvPr>
        </p:nvSpPr>
        <p:spPr>
          <a:xfrm>
            <a:off x="6297107" y="2880360"/>
            <a:ext cx="22860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Título do item</a:t>
            </a:r>
            <a:endParaRPr lang="en-US" sz="1500" dirty="0"/>
          </a:p>
        </p:txBody>
      </p:sp>
      <p:sp>
        <p:nvSpPr>
          <p:cNvPr id="16" name="Text 8"/>
          <p:cNvSpPr/>
          <p:nvPr>
            <p:ph idx="114" type="body" hasCustomPrompt="1"/>
          </p:nvPr>
        </p:nvSpPr>
        <p:spPr>
          <a:xfrm>
            <a:off x="6297107" y="3520440"/>
            <a:ext cx="2286000" cy="24231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Descrição do item</a:t>
            </a:r>
            <a:endParaRPr lang="en-US" sz="1200" dirty="0"/>
          </a:p>
        </p:txBody>
      </p:sp>
      <p:sp>
        <p:nvSpPr>
          <p:cNvPr id="17" name="Text 8"/>
          <p:cNvSpPr/>
          <p:nvPr/>
        </p:nvSpPr>
        <p:spPr>
          <a:xfrm>
            <a:off x="8897021" y="2194560"/>
            <a:ext cx="2468880" cy="3794760"/>
          </a:xfrm>
          <a:prstGeom prst="roundRect">
            <a:avLst>
              <a:gd name="adj" fmla="val 3704"/>
            </a:avLst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9"/>
          <p:cNvSpPr/>
          <p:nvPr/>
        </p:nvSpPr>
        <p:spPr>
          <a:xfrm>
            <a:off x="9079901" y="235915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</a:t>
            </a:r>
            <a:endParaRPr lang="en-US" sz="1500" dirty="0"/>
          </a:p>
        </p:txBody>
      </p:sp>
      <p:sp>
        <p:nvSpPr>
          <p:cNvPr id="19" name="Text 10"/>
          <p:cNvSpPr/>
          <p:nvPr>
            <p:ph idx="117" type="body" hasCustomPrompt="1"/>
          </p:nvPr>
        </p:nvSpPr>
        <p:spPr>
          <a:xfrm>
            <a:off x="8988461" y="2880360"/>
            <a:ext cx="22860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Título do item</a:t>
            </a:r>
            <a:endParaRPr lang="en-US" sz="1500" dirty="0"/>
          </a:p>
        </p:txBody>
      </p:sp>
      <p:sp>
        <p:nvSpPr>
          <p:cNvPr id="20" name="Text 10"/>
          <p:cNvSpPr/>
          <p:nvPr>
            <p:ph idx="118" type="body" hasCustomPrompt="1"/>
          </p:nvPr>
        </p:nvSpPr>
        <p:spPr>
          <a:xfrm>
            <a:off x="8988461" y="3520440"/>
            <a:ext cx="2286000" cy="24231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Descrição do item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cadores">
    <p:bg>
      <p:bgPr>
        <a:solidFill>
          <a:srgbClr val="0B22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20040"/>
            <a:ext cx="11457432" cy="5989320"/>
          </a:xfrm>
          <a:prstGeom prst="roundRect">
            <a:avLst>
              <a:gd name="adj" fmla="val 3359"/>
            </a:avLst>
          </a:prstGeom>
          <a:solidFill>
            <a:schemeClr val="bg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Título do bloco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457200" y="6428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Prêmio Abradi 2027 · Template de apresentação de cases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22960" y="2194560"/>
            <a:ext cx="2468880" cy="1188720"/>
          </a:xfrm>
          <a:prstGeom prst="roundRect">
            <a:avLst>
              <a:gd name="adj" fmla="val 7692"/>
            </a:avLst>
          </a:prstGeom>
          <a:solidFill>
            <a:schemeClr val="accent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>
            <p:ph idx="104" type="body" hasCustomPrompt="1"/>
          </p:nvPr>
        </p:nvSpPr>
        <p:spPr>
          <a:xfrm>
            <a:off x="914400" y="2240280"/>
            <a:ext cx="22860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00%</a:t>
            </a:r>
            <a:endParaRPr lang="en-US" sz="32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914400" y="2852928"/>
            <a:ext cx="22860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200" dirty="0">
                <a:solidFill>
                  <a:schemeClr val="bg1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Nome do indicador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3514314" y="2194560"/>
            <a:ext cx="2468880" cy="1188720"/>
          </a:xfrm>
          <a:prstGeom prst="roundRect">
            <a:avLst>
              <a:gd name="adj" fmla="val 7692"/>
            </a:avLst>
          </a:prstGeom>
          <a:solidFill>
            <a:schemeClr val="accent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4"/>
          <p:cNvSpPr/>
          <p:nvPr>
            <p:ph idx="107" type="body" hasCustomPrompt="1"/>
          </p:nvPr>
        </p:nvSpPr>
        <p:spPr>
          <a:xfrm>
            <a:off x="3605754" y="2240280"/>
            <a:ext cx="22860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00%</a:t>
            </a:r>
            <a:endParaRPr lang="en-US" sz="3200" dirty="0"/>
          </a:p>
        </p:txBody>
      </p:sp>
      <p:sp>
        <p:nvSpPr>
          <p:cNvPr id="10" name="Text 4"/>
          <p:cNvSpPr/>
          <p:nvPr>
            <p:ph idx="108" type="body" hasCustomPrompt="1"/>
          </p:nvPr>
        </p:nvSpPr>
        <p:spPr>
          <a:xfrm>
            <a:off x="3605754" y="2852928"/>
            <a:ext cx="22860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Nome do indicador</a:t>
            </a:r>
            <a:endParaRPr lang="en-US" sz="1200" dirty="0"/>
          </a:p>
        </p:txBody>
      </p:sp>
      <p:sp>
        <p:nvSpPr>
          <p:cNvPr id="11" name="Text 4"/>
          <p:cNvSpPr/>
          <p:nvPr/>
        </p:nvSpPr>
        <p:spPr>
          <a:xfrm>
            <a:off x="6205667" y="2194560"/>
            <a:ext cx="2468880" cy="1188720"/>
          </a:xfrm>
          <a:prstGeom prst="roundRect">
            <a:avLst>
              <a:gd name="adj" fmla="val 7692"/>
            </a:avLst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5"/>
          <p:cNvSpPr/>
          <p:nvPr>
            <p:ph idx="110" type="body" hasCustomPrompt="1"/>
          </p:nvPr>
        </p:nvSpPr>
        <p:spPr>
          <a:xfrm>
            <a:off x="6297107" y="2240280"/>
            <a:ext cx="22860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00%</a:t>
            </a:r>
            <a:endParaRPr lang="en-US" sz="3200" dirty="0"/>
          </a:p>
        </p:txBody>
      </p:sp>
      <p:sp>
        <p:nvSpPr>
          <p:cNvPr id="13" name="Text 5"/>
          <p:cNvSpPr/>
          <p:nvPr>
            <p:ph idx="111" type="body" hasCustomPrompt="1"/>
          </p:nvPr>
        </p:nvSpPr>
        <p:spPr>
          <a:xfrm>
            <a:off x="6297107" y="2852928"/>
            <a:ext cx="22860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Nome do indicador</a:t>
            </a:r>
            <a:endParaRPr lang="en-US" sz="1200" dirty="0"/>
          </a:p>
        </p:txBody>
      </p:sp>
      <p:sp>
        <p:nvSpPr>
          <p:cNvPr id="14" name="Text 5"/>
          <p:cNvSpPr/>
          <p:nvPr/>
        </p:nvSpPr>
        <p:spPr>
          <a:xfrm>
            <a:off x="8897021" y="2194560"/>
            <a:ext cx="2468880" cy="1188720"/>
          </a:xfrm>
          <a:prstGeom prst="roundRect">
            <a:avLst>
              <a:gd name="adj" fmla="val 7692"/>
            </a:avLst>
          </a:prstGeom>
          <a:solidFill>
            <a:schemeClr val="accent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6"/>
          <p:cNvSpPr/>
          <p:nvPr>
            <p:ph idx="113" type="body" hasCustomPrompt="1"/>
          </p:nvPr>
        </p:nvSpPr>
        <p:spPr>
          <a:xfrm>
            <a:off x="8988461" y="2240280"/>
            <a:ext cx="22860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00%</a:t>
            </a:r>
            <a:endParaRPr lang="en-US" sz="3200" dirty="0"/>
          </a:p>
        </p:txBody>
      </p:sp>
      <p:sp>
        <p:nvSpPr>
          <p:cNvPr id="16" name="Text 6"/>
          <p:cNvSpPr/>
          <p:nvPr>
            <p:ph idx="114" type="body" hasCustomPrompt="1"/>
          </p:nvPr>
        </p:nvSpPr>
        <p:spPr>
          <a:xfrm>
            <a:off x="8988461" y="2852928"/>
            <a:ext cx="22860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200" dirty="0">
                <a:solidFill>
                  <a:schemeClr val="bg1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Nome do indicador</a:t>
            </a:r>
            <a:endParaRPr lang="en-US" sz="1200" dirty="0"/>
          </a:p>
        </p:txBody>
      </p:sp>
      <p:sp>
        <p:nvSpPr>
          <p:cNvPr id="17" name="Text 6"/>
          <p:cNvSpPr/>
          <p:nvPr>
            <p:ph idx="115" type="body" hasCustomPrompt="1"/>
          </p:nvPr>
        </p:nvSpPr>
        <p:spPr>
          <a:xfrm>
            <a:off x="822960" y="3794760"/>
            <a:ext cx="10543032" cy="178308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Digite aqui o texto do bloco. Respeite o limite de caracteres.</a:t>
            </a:r>
            <a:endParaRPr lang="en-US" sz="1300" dirty="0"/>
          </a:p>
        </p:txBody>
      </p:sp>
      <p:sp>
        <p:nvSpPr>
          <p:cNvPr id="18" name="Text 6"/>
          <p:cNvSpPr/>
          <p:nvPr>
            <p:ph idx="116" type="body" hasCustomPrompt="1"/>
          </p:nvPr>
        </p:nvSpPr>
        <p:spPr>
          <a:xfrm>
            <a:off x="822960" y="5641848"/>
            <a:ext cx="10543032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Fonte dos dados e período (obrigatório)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co">
    <p:bg>
      <p:bgPr>
        <a:solidFill>
          <a:srgbClr val="0B22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20040"/>
            <a:ext cx="11457432" cy="5989320"/>
          </a:xfrm>
          <a:prstGeom prst="roundRect">
            <a:avLst>
              <a:gd name="adj" fmla="val 3359"/>
            </a:avLst>
          </a:prstGeom>
          <a:solidFill>
            <a:schemeClr val="bg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Título do bloco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457200" y="6428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Prêmio Abradi 2027 · Template de apresentação de cases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22960" y="2194560"/>
            <a:ext cx="6583680" cy="3794760"/>
          </a:xfrm>
          <a:prstGeom prst="roundRect">
            <a:avLst>
              <a:gd name="adj" fmla="val 2410"/>
            </a:avLst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>
            <p:ph idx="104" type="body" hasCustomPrompt="1"/>
          </p:nvPr>
        </p:nvSpPr>
        <p:spPr>
          <a:xfrm>
            <a:off x="7680960" y="2194560"/>
            <a:ext cx="3685032" cy="2286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Interpretação do gráfico: o que ele mostra e por que importa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7680960" y="4617720"/>
            <a:ext cx="36850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chemeClr val="accent1"/>
                </a:solidFill>
              </a:rPr>
              <a:t>FONTE DOS DADOS</a:t>
            </a:r>
            <a:endParaRPr lang="en-US" sz="950" dirty="0"/>
          </a:p>
        </p:txBody>
      </p:sp>
      <p:sp>
        <p:nvSpPr>
          <p:cNvPr id="8" name="Text 4"/>
          <p:cNvSpPr/>
          <p:nvPr>
            <p:ph idx="106" type="body" hasCustomPrompt="1"/>
          </p:nvPr>
        </p:nvSpPr>
        <p:spPr>
          <a:xfrm>
            <a:off x="7680960" y="4892040"/>
            <a:ext cx="3685032" cy="109728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Fonte e período dos dados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1008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aleria">
    <p:bg>
      <p:bgPr>
        <a:solidFill>
          <a:srgbClr val="0B22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20040"/>
            <a:ext cx="11457432" cy="5989320"/>
          </a:xfrm>
          <a:prstGeom prst="roundRect">
            <a:avLst>
              <a:gd name="adj" fmla="val 3359"/>
            </a:avLst>
          </a:prstGeom>
          <a:solidFill>
            <a:schemeClr val="bg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Título do bloco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457200" y="6428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Prêmio Abradi 2027 · Template de apresentação de cases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22960" y="1920240"/>
            <a:ext cx="3291840" cy="1645920"/>
          </a:xfrm>
          <a:prstGeom prst="roundRect">
            <a:avLst>
              <a:gd name="adj" fmla="val 3333"/>
            </a:avLst>
          </a:prstGeom>
          <a:solidFill>
            <a:schemeClr val="accent5"/>
          </a:solidFill>
          <a:ln w="12700">
            <a:solidFill>
              <a:srgbClr val="0B22F0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ÁREA DE IMAGEM · 2:1</a:t>
            </a:r>
            <a:endParaRPr lang="en-US" sz="1000" dirty="0"/>
          </a:p>
        </p:txBody>
      </p:sp>
      <p:sp>
        <p:nvSpPr>
          <p:cNvPr id="6" name="Text 3"/>
          <p:cNvSpPr/>
          <p:nvPr>
            <p:ph idx="104" type="body" hasCustomPrompt="1"/>
          </p:nvPr>
        </p:nvSpPr>
        <p:spPr>
          <a:xfrm>
            <a:off x="822960" y="3593592"/>
            <a:ext cx="3291840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Legenda (até 80 caracteres)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448556" y="1920240"/>
            <a:ext cx="3291840" cy="1645920"/>
          </a:xfrm>
          <a:prstGeom prst="roundRect">
            <a:avLst>
              <a:gd name="adj" fmla="val 3333"/>
            </a:avLst>
          </a:prstGeom>
          <a:solidFill>
            <a:schemeClr val="accent5"/>
          </a:solidFill>
          <a:ln w="12700">
            <a:solidFill>
              <a:srgbClr val="0B22F0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ÁREA DE IMAGEM · 2:1</a:t>
            </a:r>
            <a:endParaRPr lang="en-US" sz="1000" dirty="0"/>
          </a:p>
        </p:txBody>
      </p:sp>
      <p:sp>
        <p:nvSpPr>
          <p:cNvPr id="8" name="Text 4"/>
          <p:cNvSpPr/>
          <p:nvPr>
            <p:ph idx="106" type="body" hasCustomPrompt="1"/>
          </p:nvPr>
        </p:nvSpPr>
        <p:spPr>
          <a:xfrm>
            <a:off x="4448556" y="3593592"/>
            <a:ext cx="3291840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Legenda (até 80 caracteres)</a:t>
            </a:r>
            <a:endParaRPr lang="en-US" sz="1100" dirty="0"/>
          </a:p>
        </p:txBody>
      </p:sp>
      <p:sp>
        <p:nvSpPr>
          <p:cNvPr id="9" name="Text 4"/>
          <p:cNvSpPr/>
          <p:nvPr/>
        </p:nvSpPr>
        <p:spPr>
          <a:xfrm>
            <a:off x="8074152" y="1920240"/>
            <a:ext cx="3291840" cy="1645920"/>
          </a:xfrm>
          <a:prstGeom prst="roundRect">
            <a:avLst>
              <a:gd name="adj" fmla="val 3333"/>
            </a:avLst>
          </a:prstGeom>
          <a:solidFill>
            <a:schemeClr val="accent5"/>
          </a:solidFill>
          <a:ln w="12700">
            <a:solidFill>
              <a:srgbClr val="0B22F0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ÁREA DE IMAGEM · 2:1</a:t>
            </a:r>
            <a:endParaRPr lang="en-US" sz="1000" dirty="0"/>
          </a:p>
        </p:txBody>
      </p:sp>
      <p:sp>
        <p:nvSpPr>
          <p:cNvPr id="10" name="Text 5"/>
          <p:cNvSpPr/>
          <p:nvPr>
            <p:ph idx="108" type="body" hasCustomPrompt="1"/>
          </p:nvPr>
        </p:nvSpPr>
        <p:spPr>
          <a:xfrm>
            <a:off x="8074152" y="3593592"/>
            <a:ext cx="3291840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Legenda (até 80 caracteres)</a:t>
            </a:r>
            <a:endParaRPr lang="en-US" sz="1100" dirty="0"/>
          </a:p>
        </p:txBody>
      </p:sp>
      <p:sp>
        <p:nvSpPr>
          <p:cNvPr id="11" name="Text 5"/>
          <p:cNvSpPr/>
          <p:nvPr/>
        </p:nvSpPr>
        <p:spPr>
          <a:xfrm>
            <a:off x="822960" y="4069080"/>
            <a:ext cx="3291840" cy="1645920"/>
          </a:xfrm>
          <a:prstGeom prst="roundRect">
            <a:avLst>
              <a:gd name="adj" fmla="val 3333"/>
            </a:avLst>
          </a:prstGeom>
          <a:solidFill>
            <a:schemeClr val="accent5"/>
          </a:solidFill>
          <a:ln w="12700">
            <a:solidFill>
              <a:srgbClr val="0B22F0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ÁREA DE IMAGEM · 2:1</a:t>
            </a:r>
            <a:endParaRPr lang="en-US" sz="1000" dirty="0"/>
          </a:p>
        </p:txBody>
      </p:sp>
      <p:sp>
        <p:nvSpPr>
          <p:cNvPr id="12" name="Text 6"/>
          <p:cNvSpPr/>
          <p:nvPr>
            <p:ph idx="110" type="body" hasCustomPrompt="1"/>
          </p:nvPr>
        </p:nvSpPr>
        <p:spPr>
          <a:xfrm>
            <a:off x="822960" y="5742432"/>
            <a:ext cx="3291840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Legenda (até 80 caracteres)</a:t>
            </a:r>
            <a:endParaRPr lang="en-US" sz="1100" dirty="0"/>
          </a:p>
        </p:txBody>
      </p:sp>
      <p:sp>
        <p:nvSpPr>
          <p:cNvPr id="13" name="Text 6"/>
          <p:cNvSpPr/>
          <p:nvPr/>
        </p:nvSpPr>
        <p:spPr>
          <a:xfrm>
            <a:off x="4448556" y="4069080"/>
            <a:ext cx="3291840" cy="1645920"/>
          </a:xfrm>
          <a:prstGeom prst="roundRect">
            <a:avLst>
              <a:gd name="adj" fmla="val 3333"/>
            </a:avLst>
          </a:prstGeom>
          <a:solidFill>
            <a:schemeClr val="accent5"/>
          </a:solidFill>
          <a:ln w="12700">
            <a:solidFill>
              <a:srgbClr val="0B22F0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ÁREA DE IMAGEM · 2:1</a:t>
            </a:r>
            <a:endParaRPr lang="en-US" sz="1000" dirty="0"/>
          </a:p>
        </p:txBody>
      </p:sp>
      <p:sp>
        <p:nvSpPr>
          <p:cNvPr id="14" name="Text 7"/>
          <p:cNvSpPr/>
          <p:nvPr>
            <p:ph idx="112" type="body" hasCustomPrompt="1"/>
          </p:nvPr>
        </p:nvSpPr>
        <p:spPr>
          <a:xfrm>
            <a:off x="4448556" y="5742432"/>
            <a:ext cx="3291840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Legenda (até 80 caracteres)</a:t>
            </a:r>
            <a:endParaRPr lang="en-US" sz="1100" dirty="0"/>
          </a:p>
        </p:txBody>
      </p:sp>
      <p:sp>
        <p:nvSpPr>
          <p:cNvPr id="15" name="Text 7"/>
          <p:cNvSpPr/>
          <p:nvPr/>
        </p:nvSpPr>
        <p:spPr>
          <a:xfrm>
            <a:off x="8074152" y="4069080"/>
            <a:ext cx="3291840" cy="1645920"/>
          </a:xfrm>
          <a:prstGeom prst="roundRect">
            <a:avLst>
              <a:gd name="adj" fmla="val 3333"/>
            </a:avLst>
          </a:prstGeom>
          <a:solidFill>
            <a:schemeClr val="accent5"/>
          </a:solidFill>
          <a:ln w="12700">
            <a:solidFill>
              <a:srgbClr val="0B22F0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ÁREA DE IMAGEM · 2:1</a:t>
            </a:r>
            <a:endParaRPr lang="en-US" sz="1000" dirty="0"/>
          </a:p>
        </p:txBody>
      </p:sp>
      <p:sp>
        <p:nvSpPr>
          <p:cNvPr id="16" name="Text 8"/>
          <p:cNvSpPr/>
          <p:nvPr>
            <p:ph idx="114" type="body" hasCustomPrompt="1"/>
          </p:nvPr>
        </p:nvSpPr>
        <p:spPr>
          <a:xfrm>
            <a:off x="8074152" y="5742432"/>
            <a:ext cx="3291840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Legenda (até 80 caracteres)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1009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nas">
    <p:bg>
      <p:bgPr>
        <a:solidFill>
          <a:srgbClr val="0B22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20040"/>
            <a:ext cx="11457432" cy="5989320"/>
          </a:xfrm>
          <a:prstGeom prst="roundRect">
            <a:avLst>
              <a:gd name="adj" fmla="val 3359"/>
            </a:avLst>
          </a:prstGeom>
          <a:solidFill>
            <a:schemeClr val="bg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Título do bloco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457200" y="6428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Prêmio Abradi 2027 · Template de apresentação de cases</a:t>
            </a:r>
            <a:endParaRPr lang="en-US" sz="1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822960" y="2194560"/>
            <a:ext cx="3337560" cy="3794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Digite aqui o conteúdo</a:t>
            </a:r>
            <a:endParaRPr lang="en-US" sz="13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4425696" y="2194560"/>
            <a:ext cx="3337560" cy="3794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Digite aqui o conteúdo</a:t>
            </a:r>
            <a:endParaRPr lang="en-US" sz="1300" dirty="0"/>
          </a:p>
        </p:txBody>
      </p:sp>
      <p:sp>
        <p:nvSpPr>
          <p:cNvPr id="7" name="Text 2"/>
          <p:cNvSpPr/>
          <p:nvPr>
            <p:ph idx="105" type="body" hasCustomPrompt="1"/>
          </p:nvPr>
        </p:nvSpPr>
        <p:spPr>
          <a:xfrm>
            <a:off x="8028432" y="2194560"/>
            <a:ext cx="3337560" cy="3794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Digite aqui o conteúdo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1010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bg>
      <p:bgPr>
        <a:solidFill>
          <a:srgbClr val="0B22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686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3258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7830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2402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6974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1546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118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0690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262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9834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406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8978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550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8122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2694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7266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1838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6410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90982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5554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00126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104698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09270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1384280" y="73152"/>
            <a:ext cx="274320" cy="164592"/>
          </a:xfrm>
          <a:prstGeom prst="roundRect">
            <a:avLst>
              <a:gd name="adj" fmla="val 22222"/>
            </a:avLst>
          </a:prstGeom>
          <a:solidFill>
            <a:srgbClr val="2D40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>
            <p:ph idx="125" type="title" hasCustomPrompt="1"/>
          </p:nvPr>
        </p:nvSpPr>
        <p:spPr>
          <a:xfrm>
            <a:off x="822960" y="411480"/>
            <a:ext cx="105156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Vídeo case</a:t>
            </a:r>
            <a:endParaRPr lang="en-US" sz="3800" dirty="0"/>
          </a:p>
        </p:txBody>
      </p:sp>
      <p:sp>
        <p:nvSpPr>
          <p:cNvPr id="28" name="Text 25"/>
          <p:cNvSpPr/>
          <p:nvPr/>
        </p:nvSpPr>
        <p:spPr>
          <a:xfrm>
            <a:off x="822960" y="128016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chemeClr val="bg1"/>
                </a:solidFill>
              </a:rPr>
              <a:t>TÍTULO DO VÍDEO · até 80 caracteres</a:t>
            </a:r>
            <a:endParaRPr lang="en-US" sz="1000" dirty="0"/>
          </a:p>
        </p:txBody>
      </p:sp>
      <p:sp>
        <p:nvSpPr>
          <p:cNvPr id="29" name="Text 26"/>
          <p:cNvSpPr/>
          <p:nvPr>
            <p:ph idx="127" type="body" hasCustomPrompt="1"/>
          </p:nvPr>
        </p:nvSpPr>
        <p:spPr>
          <a:xfrm>
            <a:off x="822960" y="1554480"/>
            <a:ext cx="7132320" cy="5029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rtlCol="0"/>
          <a:lstStyle>
            <a:lvl1pPr indent="0" marL="0">
              <a:buNone/>
              <a:defRPr lang="en-US" sz="16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Título do vídeo case</a:t>
            </a:r>
            <a:endParaRPr lang="en-US" sz="1600" dirty="0"/>
          </a:p>
        </p:txBody>
      </p:sp>
      <p:sp>
        <p:nvSpPr>
          <p:cNvPr id="30" name="Text 26"/>
          <p:cNvSpPr/>
          <p:nvPr/>
        </p:nvSpPr>
        <p:spPr>
          <a:xfrm>
            <a:off x="822960" y="2286000"/>
            <a:ext cx="7132320" cy="4014216"/>
          </a:xfrm>
          <a:prstGeom prst="roundRect">
            <a:avLst>
              <a:gd name="adj" fmla="val 2278"/>
            </a:avLst>
          </a:prstGeom>
          <a:solidFill>
            <a:schemeClr val="accent4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7"/>
          <p:cNvSpPr/>
          <p:nvPr/>
        </p:nvSpPr>
        <p:spPr>
          <a:xfrm rot="5400000">
            <a:off x="4023360" y="3657600"/>
            <a:ext cx="731520" cy="731520"/>
          </a:xfrm>
          <a:prstGeom prst="triangle">
            <a:avLst/>
          </a:prstGeom>
          <a:solidFill>
            <a:schemeClr val="accent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28"/>
          <p:cNvSpPr/>
          <p:nvPr/>
        </p:nvSpPr>
        <p:spPr>
          <a:xfrm>
            <a:off x="822960" y="5029200"/>
            <a:ext cx="7132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chemeClr val="bg1"/>
                </a:solidFill>
              </a:rPr>
              <a:t>ÁREA DE REPRODUÇÃO · 16:9 · MÁX. 2 MIN</a:t>
            </a:r>
            <a:endParaRPr lang="en-US" sz="1100" dirty="0"/>
          </a:p>
        </p:txBody>
      </p:sp>
      <p:sp>
        <p:nvSpPr>
          <p:cNvPr id="33" name="Text 29"/>
          <p:cNvSpPr/>
          <p:nvPr/>
        </p:nvSpPr>
        <p:spPr>
          <a:xfrm>
            <a:off x="822960" y="5349240"/>
            <a:ext cx="7132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Apague este bloco após inserir o vídeo.</a:t>
            </a:r>
            <a:endParaRPr lang="en-US" sz="1100" dirty="0"/>
          </a:p>
        </p:txBody>
      </p:sp>
      <p:sp>
        <p:nvSpPr>
          <p:cNvPr id="34" name="Text 30"/>
          <p:cNvSpPr/>
          <p:nvPr/>
        </p:nvSpPr>
        <p:spPr>
          <a:xfrm>
            <a:off x="8229600" y="1554480"/>
            <a:ext cx="3136392" cy="4745736"/>
          </a:xfrm>
          <a:prstGeom prst="roundRect">
            <a:avLst>
              <a:gd name="adj" fmla="val 2915"/>
            </a:avLst>
          </a:prstGeom>
          <a:solidFill>
            <a:schemeClr val="bg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5" name="Text 31"/>
          <p:cNvSpPr/>
          <p:nvPr/>
        </p:nvSpPr>
        <p:spPr>
          <a:xfrm>
            <a:off x="8458200" y="17373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chemeClr val="accent1"/>
                </a:solidFill>
              </a:rPr>
              <a:t>COMO INCORPORAR O VÍDEO</a:t>
            </a:r>
            <a:endParaRPr lang="en-US" sz="1100" dirty="0"/>
          </a:p>
        </p:txBody>
      </p:sp>
      <p:sp>
        <p:nvSpPr>
          <p:cNvPr id="36" name="Text 32"/>
          <p:cNvSpPr/>
          <p:nvPr/>
        </p:nvSpPr>
        <p:spPr>
          <a:xfrm>
            <a:off x="8458200" y="2194560"/>
            <a:ext cx="310896" cy="310896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1</a:t>
            </a:r>
            <a:endParaRPr lang="en-US" sz="1100" dirty="0"/>
          </a:p>
        </p:txBody>
      </p:sp>
      <p:sp>
        <p:nvSpPr>
          <p:cNvPr id="37" name="Text 33"/>
          <p:cNvSpPr/>
          <p:nvPr/>
        </p:nvSpPr>
        <p:spPr>
          <a:xfrm>
            <a:off x="8915400" y="214884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No PowerPoint: Inserir &gt; Vídeo &gt; Este dispositivo.</a:t>
            </a:r>
            <a:endParaRPr lang="en-US" sz="1200" dirty="0"/>
          </a:p>
        </p:txBody>
      </p:sp>
      <p:sp>
        <p:nvSpPr>
          <p:cNvPr id="38" name="Text 34"/>
          <p:cNvSpPr/>
          <p:nvPr/>
        </p:nvSpPr>
        <p:spPr>
          <a:xfrm>
            <a:off x="8458200" y="2871216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2</a:t>
            </a:r>
            <a:endParaRPr lang="en-US" sz="1100" dirty="0"/>
          </a:p>
        </p:txBody>
      </p:sp>
      <p:sp>
        <p:nvSpPr>
          <p:cNvPr id="39" name="Text 35"/>
          <p:cNvSpPr/>
          <p:nvPr/>
        </p:nvSpPr>
        <p:spPr>
          <a:xfrm>
            <a:off x="8915400" y="2825496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Use um arquivo MP4 (H.264/AAC) de até 2 minutos.</a:t>
            </a:r>
            <a:endParaRPr lang="en-US" sz="1200" dirty="0"/>
          </a:p>
        </p:txBody>
      </p:sp>
      <p:sp>
        <p:nvSpPr>
          <p:cNvPr id="40" name="Text 36"/>
          <p:cNvSpPr/>
          <p:nvPr/>
        </p:nvSpPr>
        <p:spPr>
          <a:xfrm>
            <a:off x="8458200" y="3547872"/>
            <a:ext cx="310896" cy="310896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3</a:t>
            </a:r>
            <a:endParaRPr lang="en-US" sz="1100" dirty="0"/>
          </a:p>
        </p:txBody>
      </p:sp>
      <p:sp>
        <p:nvSpPr>
          <p:cNvPr id="41" name="Text 37"/>
          <p:cNvSpPr/>
          <p:nvPr/>
        </p:nvSpPr>
        <p:spPr>
          <a:xfrm>
            <a:off x="8915400" y="350215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Posicione o vídeo sobre a área de reprodução (16:9).</a:t>
            </a:r>
            <a:endParaRPr lang="en-US" sz="1200" dirty="0"/>
          </a:p>
        </p:txBody>
      </p:sp>
      <p:sp>
        <p:nvSpPr>
          <p:cNvPr id="42" name="Text 38"/>
          <p:cNvSpPr/>
          <p:nvPr/>
        </p:nvSpPr>
        <p:spPr>
          <a:xfrm>
            <a:off x="8458200" y="4224528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4</a:t>
            </a:r>
            <a:endParaRPr lang="en-US" sz="1100" dirty="0"/>
          </a:p>
        </p:txBody>
      </p:sp>
      <p:sp>
        <p:nvSpPr>
          <p:cNvPr id="43" name="Text 39"/>
          <p:cNvSpPr/>
          <p:nvPr/>
        </p:nvSpPr>
        <p:spPr>
          <a:xfrm>
            <a:off x="8915400" y="417880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Não use links externos nem YouTube: o vídeo deve estar dentro do arquivo.</a:t>
            </a:r>
            <a:endParaRPr lang="en-US" sz="1200" dirty="0"/>
          </a:p>
        </p:txBody>
      </p:sp>
      <p:sp>
        <p:nvSpPr>
          <p:cNvPr id="44" name="Text 40"/>
          <p:cNvSpPr/>
          <p:nvPr/>
        </p:nvSpPr>
        <p:spPr>
          <a:xfrm>
            <a:off x="8458200" y="4901184"/>
            <a:ext cx="310896" cy="310896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5</a:t>
            </a:r>
            <a:endParaRPr lang="en-US" sz="1100" dirty="0"/>
          </a:p>
        </p:txBody>
      </p:sp>
      <p:sp>
        <p:nvSpPr>
          <p:cNvPr id="45" name="Text 41"/>
          <p:cNvSpPr/>
          <p:nvPr/>
        </p:nvSpPr>
        <p:spPr>
          <a:xfrm>
            <a:off x="8915400" y="4855464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Se o arquivo ficar pesado, use Arquivo &gt; Informações &gt; Compactar mídia.</a:t>
            </a:r>
            <a:endParaRPr lang="en-US" sz="1200" dirty="0"/>
          </a:p>
        </p:txBody>
      </p:sp>
      <p:sp>
        <p:nvSpPr>
          <p:cNvPr id="46" name="Text 42"/>
          <p:cNvSpPr/>
          <p:nvPr/>
        </p:nvSpPr>
        <p:spPr>
          <a:xfrm>
            <a:off x="8458200" y="5577840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6</a:t>
            </a:r>
            <a:endParaRPr lang="en-US" sz="1100" dirty="0"/>
          </a:p>
        </p:txBody>
      </p:sp>
      <p:sp>
        <p:nvSpPr>
          <p:cNvPr id="47" name="Text 43"/>
          <p:cNvSpPr/>
          <p:nvPr/>
        </p:nvSpPr>
        <p:spPr>
          <a:xfrm>
            <a:off x="8915400" y="553212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Teste a reprodução em outro computador antes de enviar.</a:t>
            </a:r>
            <a:endParaRPr lang="en-US" sz="1200" dirty="0"/>
          </a:p>
        </p:txBody>
      </p:sp>
      <p:sp>
        <p:nvSpPr>
          <p:cNvPr id="48" name="Text 44"/>
          <p:cNvSpPr/>
          <p:nvPr/>
        </p:nvSpPr>
        <p:spPr>
          <a:xfrm>
            <a:off x="457200" y="6428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Prêmio Abradi 2027 · Template de apresentação de cases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1011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4"/>
          <p:cNvSpPr/>
          <p:nvPr>
            <p:ph idx="155" type="body" hasCustomPrompt="1"/>
          </p:nvPr>
        </p:nvSpPr>
        <p:spPr>
          <a:xfrm>
            <a:off x="822960" y="2194560"/>
            <a:ext cx="6400800" cy="10515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55"/>
          <p:cNvSpPr/>
          <p:nvPr>
            <p:ph idx="157" type="body" hasCustomPrompt="1"/>
          </p:nvPr>
        </p:nvSpPr>
        <p:spPr>
          <a:xfrm>
            <a:off x="822960" y="3703320"/>
            <a:ext cx="4206240" cy="5029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endParaRPr lang="en-US" sz="1500" dirty="0"/>
          </a:p>
        </p:txBody>
      </p:sp>
      <p:sp>
        <p:nvSpPr>
          <p:cNvPr id="4" name="Text 56"/>
          <p:cNvSpPr/>
          <p:nvPr>
            <p:ph idx="159" type="body" hasCustomPrompt="1"/>
          </p:nvPr>
        </p:nvSpPr>
        <p:spPr>
          <a:xfrm>
            <a:off x="5212080" y="3703320"/>
            <a:ext cx="2011680" cy="5029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endParaRPr lang="en-US" sz="1500" dirty="0"/>
          </a:p>
        </p:txBody>
      </p:sp>
      <p:sp>
        <p:nvSpPr>
          <p:cNvPr id="5" name="Text 57"/>
          <p:cNvSpPr/>
          <p:nvPr>
            <p:ph idx="161" type="body" hasCustomPrompt="1"/>
          </p:nvPr>
        </p:nvSpPr>
        <p:spPr>
          <a:xfrm>
            <a:off x="822960" y="4709160"/>
            <a:ext cx="3108960" cy="5029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endParaRPr lang="en-US" sz="1500" dirty="0"/>
          </a:p>
        </p:txBody>
      </p:sp>
      <p:sp>
        <p:nvSpPr>
          <p:cNvPr id="6" name="Text 58"/>
          <p:cNvSpPr/>
          <p:nvPr>
            <p:ph idx="163" type="body" hasCustomPrompt="1"/>
          </p:nvPr>
        </p:nvSpPr>
        <p:spPr>
          <a:xfrm>
            <a:off x="4114800" y="4709160"/>
            <a:ext cx="3108960" cy="5029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Regras de preenchimento</a:t>
            </a:r>
            <a:endParaRPr lang="en-US" sz="3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Resumo executivo</a:t>
            </a:r>
            <a:endParaRPr lang="en-US" sz="3800" dirty="0"/>
          </a:p>
        </p:txBody>
      </p:sp>
      <p:sp>
        <p:nvSpPr>
          <p:cNvPr id="3" name="Rótulo RESUMO EXECUTIVO"/>
          <p:cNvSpPr txBox="1"/>
          <p:nvPr/>
        </p:nvSpPr>
        <p:spPr>
          <a:xfrm>
            <a:off x="822960" y="1554480"/>
            <a:ext cx="52715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RESUMO EXECUTIVO</a:t>
            </a:r>
            <a:endParaRPr lang="en-US" sz="1050" dirty="0"/>
          </a:p>
        </p:txBody>
      </p:sp>
      <p:sp>
        <p:nvSpPr>
          <p:cNvPr id="4" name="Limite RESUMO EXECUTIVO"/>
          <p:cNvSpPr txBox="1"/>
          <p:nvPr/>
        </p:nvSpPr>
        <p:spPr>
          <a:xfrm>
            <a:off x="6094476" y="1554480"/>
            <a:ext cx="52715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Obrigatório · até 700 caracteres</a:t>
            </a:r>
            <a:endParaRPr lang="en-US" sz="1000" dirty="0"/>
          </a:p>
        </p:txBody>
      </p:sp>
      <p:sp>
        <p:nvSpPr>
          <p:cNvPr id="5" name="Orientação RESUMO EXECUTIVO"/>
          <p:cNvSpPr txBox="1"/>
          <p:nvPr/>
        </p:nvSpPr>
        <p:spPr>
          <a:xfrm>
            <a:off x="822960" y="1810512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Sintetize desafio, solução, execução e principais resultados em um único parágrafo.</a:t>
            </a:r>
            <a:endParaRPr lang="en-US" sz="1100" dirty="0"/>
          </a:p>
        </p:txBody>
      </p:sp>
      <p:sp>
        <p:nvSpPr>
          <p:cNvPr id="6" name="Text 2"/>
          <p:cNvSpPr/>
          <p:nvPr>
            <p:ph idx="103" type="body" hasCustomPrompt="1"/>
          </p:nvPr>
        </p:nvSpPr>
        <p:spPr>
          <a:xfrm>
            <a:off x="822960" y="2194560"/>
            <a:ext cx="10543032" cy="3794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Contexto e desafio</a:t>
            </a:r>
            <a:endParaRPr lang="en-US" sz="3800" dirty="0"/>
          </a:p>
        </p:txBody>
      </p:sp>
      <p:sp>
        <p:nvSpPr>
          <p:cNvPr id="3" name="Rótulo CONTEXTO E DESAFIO"/>
          <p:cNvSpPr txBox="1"/>
          <p:nvPr/>
        </p:nvSpPr>
        <p:spPr>
          <a:xfrm>
            <a:off x="822960" y="1554480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CONTEXTO E DESAFIO</a:t>
            </a:r>
            <a:endParaRPr lang="en-US" sz="1050" dirty="0"/>
          </a:p>
        </p:txBody>
      </p:sp>
      <p:sp>
        <p:nvSpPr>
          <p:cNvPr id="4" name="Limite CONTEXTO E DESAFIO"/>
          <p:cNvSpPr txBox="1"/>
          <p:nvPr/>
        </p:nvSpPr>
        <p:spPr>
          <a:xfrm>
            <a:off x="4069080" y="1554480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Obrigatório · até 1.000 caracteres</a:t>
            </a:r>
            <a:endParaRPr lang="en-US" sz="1000" dirty="0"/>
          </a:p>
        </p:txBody>
      </p:sp>
      <p:sp>
        <p:nvSpPr>
          <p:cNvPr id="5" name="Orientação CONTEXTO E DESAFIO"/>
          <p:cNvSpPr txBox="1"/>
          <p:nvPr/>
        </p:nvSpPr>
        <p:spPr>
          <a:xfrm>
            <a:off x="822960" y="1810512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Descreva o cenário do cliente, o problema a resolver e as restrições.</a:t>
            </a:r>
            <a:endParaRPr lang="en-US" sz="1100" dirty="0"/>
          </a:p>
        </p:txBody>
      </p:sp>
      <p:sp>
        <p:nvSpPr>
          <p:cNvPr id="6" name="Rótulo IMAGEM DE APOIO"/>
          <p:cNvSpPr txBox="1"/>
          <p:nvPr/>
        </p:nvSpPr>
        <p:spPr>
          <a:xfrm>
            <a:off x="7589520" y="1554480"/>
            <a:ext cx="18882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IMAGEM DE APOIO</a:t>
            </a:r>
            <a:endParaRPr lang="en-US" sz="1050" dirty="0"/>
          </a:p>
        </p:txBody>
      </p:sp>
      <p:sp>
        <p:nvSpPr>
          <p:cNvPr id="7" name="Limite IMAGEM DE APOIO"/>
          <p:cNvSpPr txBox="1"/>
          <p:nvPr/>
        </p:nvSpPr>
        <p:spPr>
          <a:xfrm>
            <a:off x="9477756" y="1554480"/>
            <a:ext cx="18882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Opc.</a:t>
            </a:r>
            <a:endParaRPr lang="en-US" sz="1000" dirty="0"/>
          </a:p>
        </p:txBody>
      </p:sp>
      <p:sp>
        <p:nvSpPr>
          <p:cNvPr id="8" name="Orientação IMAGEM DE APOIO"/>
          <p:cNvSpPr txBox="1"/>
          <p:nvPr/>
        </p:nvSpPr>
        <p:spPr>
          <a:xfrm>
            <a:off x="7589520" y="1810512"/>
            <a:ext cx="3776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Foto, print ou peça que ilustre o contexto.</a:t>
            </a:r>
            <a:endParaRPr lang="en-US" sz="1100" dirty="0"/>
          </a:p>
        </p:txBody>
      </p:sp>
      <p:sp>
        <p:nvSpPr>
          <p:cNvPr id="9" name="Text 2"/>
          <p:cNvSpPr/>
          <p:nvPr>
            <p:ph idx="103" type="body" hasCustomPrompt="1"/>
          </p:nvPr>
        </p:nvSpPr>
        <p:spPr>
          <a:xfrm>
            <a:off x="822960" y="2194560"/>
            <a:ext cx="6492240" cy="3794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10" name="Text 4"/>
          <p:cNvSpPr/>
          <p:nvPr>
            <p:ph idx="106" type="body" hasCustomPrompt="1"/>
          </p:nvPr>
        </p:nvSpPr>
        <p:spPr>
          <a:xfrm>
            <a:off x="7589520" y="4709160"/>
            <a:ext cx="3776472" cy="914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Objetivos e indicadores</a:t>
            </a:r>
            <a:endParaRPr lang="en-US" sz="3800" dirty="0"/>
          </a:p>
        </p:txBody>
      </p:sp>
      <p:sp>
        <p:nvSpPr>
          <p:cNvPr id="3" name="Rótulo INDICADORES E METAS"/>
          <p:cNvSpPr txBox="1"/>
          <p:nvPr/>
        </p:nvSpPr>
        <p:spPr>
          <a:xfrm>
            <a:off x="822960" y="1554480"/>
            <a:ext cx="52715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INDICADORES E METAS</a:t>
            </a:r>
            <a:endParaRPr lang="en-US" sz="1050" dirty="0"/>
          </a:p>
        </p:txBody>
      </p:sp>
      <p:sp>
        <p:nvSpPr>
          <p:cNvPr id="4" name="Limite INDICADORES E METAS"/>
          <p:cNvSpPr txBox="1"/>
          <p:nvPr/>
        </p:nvSpPr>
        <p:spPr>
          <a:xfrm>
            <a:off x="6094476" y="1554480"/>
            <a:ext cx="52715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Obrigatório</a:t>
            </a:r>
            <a:endParaRPr lang="en-US" sz="1000" dirty="0"/>
          </a:p>
        </p:txBody>
      </p:sp>
      <p:sp>
        <p:nvSpPr>
          <p:cNvPr id="5" name="Orientação INDICADORES E METAS"/>
          <p:cNvSpPr txBox="1"/>
          <p:nvPr/>
        </p:nvSpPr>
        <p:spPr>
          <a:xfrm>
            <a:off x="822960" y="1810512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Até 4 indicadores: valor da meta em destaque e nome do indicador.</a:t>
            </a:r>
            <a:endParaRPr lang="en-US" sz="1100" dirty="0"/>
          </a:p>
        </p:txBody>
      </p:sp>
      <p:sp>
        <p:nvSpPr>
          <p:cNvPr id="6" name="Rótulo OBJETIVOS"/>
          <p:cNvSpPr txBox="1"/>
          <p:nvPr/>
        </p:nvSpPr>
        <p:spPr>
          <a:xfrm>
            <a:off x="822960" y="3474720"/>
            <a:ext cx="52715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OBJETIVOS</a:t>
            </a:r>
            <a:endParaRPr lang="en-US" sz="1050" dirty="0"/>
          </a:p>
        </p:txBody>
      </p:sp>
      <p:sp>
        <p:nvSpPr>
          <p:cNvPr id="7" name="Limite OBJETIVOS"/>
          <p:cNvSpPr txBox="1"/>
          <p:nvPr/>
        </p:nvSpPr>
        <p:spPr>
          <a:xfrm>
            <a:off x="6094476" y="3474720"/>
            <a:ext cx="52715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Obrigatório · até 700 caracteres</a:t>
            </a:r>
            <a:endParaRPr lang="en-US" sz="1000" dirty="0"/>
          </a:p>
        </p:txBody>
      </p:sp>
      <p:sp>
        <p:nvSpPr>
          <p:cNvPr id="8" name="Text 3"/>
          <p:cNvSpPr/>
          <p:nvPr>
            <p:ph idx="104" type="body" hasCustomPrompt="1"/>
          </p:nvPr>
        </p:nvSpPr>
        <p:spPr>
          <a:xfrm>
            <a:off x="914400" y="2240280"/>
            <a:ext cx="2286000" cy="6400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algn="ctr" indent="0" marL="0">
              <a:buNone/>
            </a:pPr>
            <a:endParaRPr lang="en-US" sz="3200" dirty="0"/>
          </a:p>
        </p:txBody>
      </p:sp>
      <p:sp>
        <p:nvSpPr>
          <p:cNvPr id="9" name="Text 3"/>
          <p:cNvSpPr/>
          <p:nvPr>
            <p:ph idx="105" type="body" hasCustomPrompt="1"/>
          </p:nvPr>
        </p:nvSpPr>
        <p:spPr>
          <a:xfrm>
            <a:off x="9144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t"/>
          <a:lstStyle/>
          <a:p>
            <a:pPr algn="ctr" indent="0" marL="0">
              <a:buNone/>
            </a:pPr>
            <a:endParaRPr lang="en-US" sz="1200" dirty="0"/>
          </a:p>
        </p:txBody>
      </p:sp>
      <p:sp>
        <p:nvSpPr>
          <p:cNvPr id="10" name="Text 4"/>
          <p:cNvSpPr/>
          <p:nvPr>
            <p:ph idx="107" type="body" hasCustomPrompt="1"/>
          </p:nvPr>
        </p:nvSpPr>
        <p:spPr>
          <a:xfrm>
            <a:off x="3605754" y="2240280"/>
            <a:ext cx="2286000" cy="6400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algn="ctr" indent="0" marL="0">
              <a:buNone/>
            </a:pPr>
            <a:endParaRPr lang="en-US" sz="3200" dirty="0"/>
          </a:p>
        </p:txBody>
      </p:sp>
      <p:sp>
        <p:nvSpPr>
          <p:cNvPr id="11" name="Text 4"/>
          <p:cNvSpPr/>
          <p:nvPr>
            <p:ph idx="108" type="body" hasCustomPrompt="1"/>
          </p:nvPr>
        </p:nvSpPr>
        <p:spPr>
          <a:xfrm>
            <a:off x="3605754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t"/>
          <a:lstStyle/>
          <a:p>
            <a:pPr algn="ctr" indent="0" marL="0">
              <a:buNone/>
            </a:pPr>
            <a:endParaRPr lang="en-US" sz="1200" dirty="0"/>
          </a:p>
        </p:txBody>
      </p:sp>
      <p:sp>
        <p:nvSpPr>
          <p:cNvPr id="12" name="Text 5"/>
          <p:cNvSpPr/>
          <p:nvPr>
            <p:ph idx="110" type="body" hasCustomPrompt="1"/>
          </p:nvPr>
        </p:nvSpPr>
        <p:spPr>
          <a:xfrm>
            <a:off x="6297107" y="2240280"/>
            <a:ext cx="2286000" cy="6400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algn="ctr" indent="0" marL="0">
              <a:buNone/>
            </a:pPr>
            <a:endParaRPr lang="en-US" sz="3200" dirty="0"/>
          </a:p>
        </p:txBody>
      </p:sp>
      <p:sp>
        <p:nvSpPr>
          <p:cNvPr id="13" name="Text 5"/>
          <p:cNvSpPr/>
          <p:nvPr>
            <p:ph idx="111" type="body" hasCustomPrompt="1"/>
          </p:nvPr>
        </p:nvSpPr>
        <p:spPr>
          <a:xfrm>
            <a:off x="6297107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t"/>
          <a:lstStyle/>
          <a:p>
            <a:pPr algn="ctr" indent="0" marL="0">
              <a:buNone/>
            </a:pPr>
            <a:endParaRPr lang="en-US" sz="1200" dirty="0"/>
          </a:p>
        </p:txBody>
      </p:sp>
      <p:sp>
        <p:nvSpPr>
          <p:cNvPr id="14" name="Text 6"/>
          <p:cNvSpPr/>
          <p:nvPr>
            <p:ph idx="113" type="body" hasCustomPrompt="1"/>
          </p:nvPr>
        </p:nvSpPr>
        <p:spPr>
          <a:xfrm>
            <a:off x="8988461" y="2240280"/>
            <a:ext cx="2286000" cy="6400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algn="ctr" indent="0" marL="0">
              <a:buNone/>
            </a:pPr>
            <a:endParaRPr lang="en-US" sz="3200" dirty="0"/>
          </a:p>
        </p:txBody>
      </p:sp>
      <p:sp>
        <p:nvSpPr>
          <p:cNvPr id="15" name="Text 6"/>
          <p:cNvSpPr/>
          <p:nvPr>
            <p:ph idx="114" type="body" hasCustomPrompt="1"/>
          </p:nvPr>
        </p:nvSpPr>
        <p:spPr>
          <a:xfrm>
            <a:off x="8988461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t"/>
          <a:lstStyle/>
          <a:p>
            <a:pPr algn="ctr" indent="0" marL="0">
              <a:buNone/>
            </a:pPr>
            <a:endParaRPr lang="en-US" sz="1200" dirty="0"/>
          </a:p>
        </p:txBody>
      </p:sp>
      <p:sp>
        <p:nvSpPr>
          <p:cNvPr id="16" name="Text 6"/>
          <p:cNvSpPr/>
          <p:nvPr>
            <p:ph idx="115" type="body" hasCustomPrompt="1"/>
          </p:nvPr>
        </p:nvSpPr>
        <p:spPr>
          <a:xfrm>
            <a:off x="822960" y="3794760"/>
            <a:ext cx="10543032" cy="178308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17" name="Text 6"/>
          <p:cNvSpPr/>
          <p:nvPr>
            <p:ph idx="116" type="body" hasCustomPrompt="1"/>
          </p:nvPr>
        </p:nvSpPr>
        <p:spPr>
          <a:xfrm>
            <a:off x="822960" y="5641848"/>
            <a:ext cx="10543032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76200" tIns="76200" rIns="76200" bIns="76200" rtlCol="0" anchor="ctr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Estratégia e solução</a:t>
            </a:r>
            <a:endParaRPr lang="en-US" sz="3800" dirty="0"/>
          </a:p>
        </p:txBody>
      </p:sp>
      <p:sp>
        <p:nvSpPr>
          <p:cNvPr id="3" name="Rótulo ESTRATÉGIA E SOLUÇÃO"/>
          <p:cNvSpPr txBox="1"/>
          <p:nvPr/>
        </p:nvSpPr>
        <p:spPr>
          <a:xfrm>
            <a:off x="822960" y="1554480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ESTRATÉGIA E SOLUÇÃO</a:t>
            </a:r>
            <a:endParaRPr lang="en-US" sz="1050" dirty="0"/>
          </a:p>
        </p:txBody>
      </p:sp>
      <p:sp>
        <p:nvSpPr>
          <p:cNvPr id="4" name="Limite ESTRATÉGIA E SOLUÇÃO"/>
          <p:cNvSpPr txBox="1"/>
          <p:nvPr/>
        </p:nvSpPr>
        <p:spPr>
          <a:xfrm>
            <a:off x="4069080" y="1554480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Obrigatório · até 1.200 caracteres</a:t>
            </a:r>
            <a:endParaRPr lang="en-US" sz="1000" dirty="0"/>
          </a:p>
        </p:txBody>
      </p:sp>
      <p:sp>
        <p:nvSpPr>
          <p:cNvPr id="5" name="Orientação ESTRATÉGIA E SOLUÇÃO"/>
          <p:cNvSpPr txBox="1"/>
          <p:nvPr/>
        </p:nvSpPr>
        <p:spPr>
          <a:xfrm>
            <a:off x="822960" y="1810512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Explique a ideia central, o raciocínio estratégico e a solução criada.</a:t>
            </a:r>
            <a:endParaRPr lang="en-US" sz="1100" dirty="0"/>
          </a:p>
        </p:txBody>
      </p:sp>
      <p:sp>
        <p:nvSpPr>
          <p:cNvPr id="6" name="Rótulo IMAGEM DE APOIO"/>
          <p:cNvSpPr txBox="1"/>
          <p:nvPr/>
        </p:nvSpPr>
        <p:spPr>
          <a:xfrm>
            <a:off x="7589520" y="1554480"/>
            <a:ext cx="18882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IMAGEM DE APOIO</a:t>
            </a:r>
            <a:endParaRPr lang="en-US" sz="1050" dirty="0"/>
          </a:p>
        </p:txBody>
      </p:sp>
      <p:sp>
        <p:nvSpPr>
          <p:cNvPr id="7" name="Limite IMAGEM DE APOIO"/>
          <p:cNvSpPr txBox="1"/>
          <p:nvPr/>
        </p:nvSpPr>
        <p:spPr>
          <a:xfrm>
            <a:off x="9477756" y="1554480"/>
            <a:ext cx="18882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Opc.</a:t>
            </a:r>
            <a:endParaRPr lang="en-US" sz="1000" dirty="0"/>
          </a:p>
        </p:txBody>
      </p:sp>
      <p:sp>
        <p:nvSpPr>
          <p:cNvPr id="8" name="Orientação IMAGEM DE APOIO"/>
          <p:cNvSpPr txBox="1"/>
          <p:nvPr/>
        </p:nvSpPr>
        <p:spPr>
          <a:xfrm>
            <a:off x="7589520" y="1810512"/>
            <a:ext cx="3776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Peça-chave, conceito ou fluxo da solução.</a:t>
            </a:r>
            <a:endParaRPr lang="en-US" sz="1100" dirty="0"/>
          </a:p>
        </p:txBody>
      </p:sp>
      <p:sp>
        <p:nvSpPr>
          <p:cNvPr id="9" name="Text 2"/>
          <p:cNvSpPr/>
          <p:nvPr>
            <p:ph idx="103" type="body" hasCustomPrompt="1"/>
          </p:nvPr>
        </p:nvSpPr>
        <p:spPr>
          <a:xfrm>
            <a:off x="822960" y="2194560"/>
            <a:ext cx="6492240" cy="3794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10" name="Text 4"/>
          <p:cNvSpPr/>
          <p:nvPr>
            <p:ph idx="106" type="body" hasCustomPrompt="1"/>
          </p:nvPr>
        </p:nvSpPr>
        <p:spPr>
          <a:xfrm>
            <a:off x="7589520" y="4709160"/>
            <a:ext cx="3776472" cy="914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Execução e metodologia</a:t>
            </a:r>
            <a:endParaRPr lang="en-US" sz="3800" dirty="0"/>
          </a:p>
        </p:txBody>
      </p:sp>
      <p:sp>
        <p:nvSpPr>
          <p:cNvPr id="3" name="Rótulo ETAPAS DA EXECUÇÃO"/>
          <p:cNvSpPr txBox="1"/>
          <p:nvPr/>
        </p:nvSpPr>
        <p:spPr>
          <a:xfrm>
            <a:off x="822960" y="1554480"/>
            <a:ext cx="52715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ETAPAS DA EXECUÇÃO</a:t>
            </a:r>
            <a:endParaRPr lang="en-US" sz="1050" dirty="0"/>
          </a:p>
        </p:txBody>
      </p:sp>
      <p:sp>
        <p:nvSpPr>
          <p:cNvPr id="4" name="Limite ETAPAS DA EXECUÇÃO"/>
          <p:cNvSpPr txBox="1"/>
          <p:nvPr/>
        </p:nvSpPr>
        <p:spPr>
          <a:xfrm>
            <a:off x="6094476" y="1554480"/>
            <a:ext cx="52715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Obrigatório · até 1.200 caracteres</a:t>
            </a:r>
            <a:endParaRPr lang="en-US" sz="1000" dirty="0"/>
          </a:p>
        </p:txBody>
      </p:sp>
      <p:sp>
        <p:nvSpPr>
          <p:cNvPr id="5" name="Orientação ETAPAS DA EXECUÇÃO"/>
          <p:cNvSpPr txBox="1"/>
          <p:nvPr/>
        </p:nvSpPr>
        <p:spPr>
          <a:xfrm>
            <a:off x="822960" y="1810512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Até 4 etapas, cada uma com nome e período, em até 300 caracteres.</a:t>
            </a:r>
            <a:endParaRPr lang="en-US" sz="1100" dirty="0"/>
          </a:p>
        </p:txBody>
      </p:sp>
      <p:sp>
        <p:nvSpPr>
          <p:cNvPr id="6" name="Text 4"/>
          <p:cNvSpPr/>
          <p:nvPr>
            <p:ph idx="105" type="body" hasCustomPrompt="1"/>
          </p:nvPr>
        </p:nvSpPr>
        <p:spPr>
          <a:xfrm>
            <a:off x="914400" y="2880360"/>
            <a:ext cx="2286000" cy="6400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endParaRPr lang="en-US" sz="1500" dirty="0"/>
          </a:p>
        </p:txBody>
      </p:sp>
      <p:sp>
        <p:nvSpPr>
          <p:cNvPr id="7" name="Text 4"/>
          <p:cNvSpPr/>
          <p:nvPr>
            <p:ph idx="106" type="body" hasCustomPrompt="1"/>
          </p:nvPr>
        </p:nvSpPr>
        <p:spPr>
          <a:xfrm>
            <a:off x="914400" y="3520440"/>
            <a:ext cx="2286000" cy="242316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200" dirty="0"/>
          </a:p>
        </p:txBody>
      </p:sp>
      <p:sp>
        <p:nvSpPr>
          <p:cNvPr id="8" name="Text 6"/>
          <p:cNvSpPr/>
          <p:nvPr>
            <p:ph idx="109" type="body" hasCustomPrompt="1"/>
          </p:nvPr>
        </p:nvSpPr>
        <p:spPr>
          <a:xfrm>
            <a:off x="3605754" y="2880360"/>
            <a:ext cx="2286000" cy="6400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endParaRPr lang="en-US" sz="1500" dirty="0"/>
          </a:p>
        </p:txBody>
      </p:sp>
      <p:sp>
        <p:nvSpPr>
          <p:cNvPr id="9" name="Text 6"/>
          <p:cNvSpPr/>
          <p:nvPr>
            <p:ph idx="110" type="body" hasCustomPrompt="1"/>
          </p:nvPr>
        </p:nvSpPr>
        <p:spPr>
          <a:xfrm>
            <a:off x="3605754" y="3520440"/>
            <a:ext cx="2286000" cy="242316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200" dirty="0"/>
          </a:p>
        </p:txBody>
      </p:sp>
      <p:sp>
        <p:nvSpPr>
          <p:cNvPr id="10" name="Text 8"/>
          <p:cNvSpPr/>
          <p:nvPr>
            <p:ph idx="113" type="body" hasCustomPrompt="1"/>
          </p:nvPr>
        </p:nvSpPr>
        <p:spPr>
          <a:xfrm>
            <a:off x="6297107" y="2880360"/>
            <a:ext cx="2286000" cy="6400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endParaRPr lang="en-US" sz="1500" dirty="0"/>
          </a:p>
        </p:txBody>
      </p:sp>
      <p:sp>
        <p:nvSpPr>
          <p:cNvPr id="11" name="Text 8"/>
          <p:cNvSpPr/>
          <p:nvPr>
            <p:ph idx="114" type="body" hasCustomPrompt="1"/>
          </p:nvPr>
        </p:nvSpPr>
        <p:spPr>
          <a:xfrm>
            <a:off x="6297107" y="3520440"/>
            <a:ext cx="2286000" cy="242316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200" dirty="0"/>
          </a:p>
        </p:txBody>
      </p:sp>
      <p:sp>
        <p:nvSpPr>
          <p:cNvPr id="12" name="Text 10"/>
          <p:cNvSpPr/>
          <p:nvPr>
            <p:ph idx="117" type="body" hasCustomPrompt="1"/>
          </p:nvPr>
        </p:nvSpPr>
        <p:spPr>
          <a:xfrm>
            <a:off x="8988461" y="2880360"/>
            <a:ext cx="2286000" cy="6400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endParaRPr lang="en-US" sz="1500" dirty="0"/>
          </a:p>
        </p:txBody>
      </p:sp>
      <p:sp>
        <p:nvSpPr>
          <p:cNvPr id="13" name="Text 10"/>
          <p:cNvSpPr/>
          <p:nvPr>
            <p:ph idx="118" type="body" hasCustomPrompt="1"/>
          </p:nvPr>
        </p:nvSpPr>
        <p:spPr>
          <a:xfrm>
            <a:off x="8988461" y="3520440"/>
            <a:ext cx="2286000" cy="242316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Dados, canais e ferramentas</a:t>
            </a:r>
            <a:endParaRPr lang="en-US" sz="3800" dirty="0"/>
          </a:p>
        </p:txBody>
      </p:sp>
      <p:sp>
        <p:nvSpPr>
          <p:cNvPr id="3" name="Rótulo DADOS, CANAIS E FERRAMENTAS"/>
          <p:cNvSpPr txBox="1"/>
          <p:nvPr/>
        </p:nvSpPr>
        <p:spPr>
          <a:xfrm>
            <a:off x="822960" y="1554480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DADOS, CANAIS E FERRAMENTAS</a:t>
            </a:r>
            <a:endParaRPr lang="en-US" sz="1050" dirty="0"/>
          </a:p>
        </p:txBody>
      </p:sp>
      <p:sp>
        <p:nvSpPr>
          <p:cNvPr id="4" name="Limite DADOS, CANAIS E FERRAMENTAS"/>
          <p:cNvSpPr txBox="1"/>
          <p:nvPr/>
        </p:nvSpPr>
        <p:spPr>
          <a:xfrm>
            <a:off x="4069080" y="1554480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Obrigatório · até 900 caracteres</a:t>
            </a:r>
            <a:endParaRPr lang="en-US" sz="1000" dirty="0"/>
          </a:p>
        </p:txBody>
      </p:sp>
      <p:sp>
        <p:nvSpPr>
          <p:cNvPr id="5" name="Orientação DADOS, CANAIS E FERRAMENTAS"/>
          <p:cNvSpPr txBox="1"/>
          <p:nvPr/>
        </p:nvSpPr>
        <p:spPr>
          <a:xfrm>
            <a:off x="822960" y="1810512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Informe quais dados, canais e ferramentas sustentaram o case.</a:t>
            </a:r>
            <a:endParaRPr lang="en-US" sz="1100" dirty="0"/>
          </a:p>
        </p:txBody>
      </p:sp>
      <p:sp>
        <p:nvSpPr>
          <p:cNvPr id="6" name="Rótulo FLUXO OU PRINT"/>
          <p:cNvSpPr txBox="1"/>
          <p:nvPr/>
        </p:nvSpPr>
        <p:spPr>
          <a:xfrm>
            <a:off x="7589520" y="1554480"/>
            <a:ext cx="18882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FLUXO OU PRINT</a:t>
            </a:r>
            <a:endParaRPr lang="en-US" sz="1050" dirty="0"/>
          </a:p>
        </p:txBody>
      </p:sp>
      <p:sp>
        <p:nvSpPr>
          <p:cNvPr id="7" name="Limite FLUXO OU PRINT"/>
          <p:cNvSpPr txBox="1"/>
          <p:nvPr/>
        </p:nvSpPr>
        <p:spPr>
          <a:xfrm>
            <a:off x="9477756" y="1554480"/>
            <a:ext cx="18882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Opc.</a:t>
            </a:r>
            <a:endParaRPr lang="en-US" sz="1000" dirty="0"/>
          </a:p>
        </p:txBody>
      </p:sp>
      <p:sp>
        <p:nvSpPr>
          <p:cNvPr id="8" name="Orientação FLUXO OU PRINT"/>
          <p:cNvSpPr txBox="1"/>
          <p:nvPr/>
        </p:nvSpPr>
        <p:spPr>
          <a:xfrm>
            <a:off x="7589520" y="1810512"/>
            <a:ext cx="3776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Diagrama de dados, painel ou arquitetura.</a:t>
            </a:r>
            <a:endParaRPr lang="en-US" sz="1100" dirty="0"/>
          </a:p>
        </p:txBody>
      </p:sp>
      <p:sp>
        <p:nvSpPr>
          <p:cNvPr id="9" name="Text 2"/>
          <p:cNvSpPr/>
          <p:nvPr>
            <p:ph idx="103" type="body" hasCustomPrompt="1"/>
          </p:nvPr>
        </p:nvSpPr>
        <p:spPr>
          <a:xfrm>
            <a:off x="822960" y="2194560"/>
            <a:ext cx="6492240" cy="3794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10" name="Text 4"/>
          <p:cNvSpPr/>
          <p:nvPr>
            <p:ph idx="106" type="body" hasCustomPrompt="1"/>
          </p:nvPr>
        </p:nvSpPr>
        <p:spPr>
          <a:xfrm>
            <a:off x="7589520" y="4709160"/>
            <a:ext cx="3776472" cy="914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Diferenciais e inovação</a:t>
            </a:r>
            <a:endParaRPr lang="en-US" sz="3800" dirty="0"/>
          </a:p>
        </p:txBody>
      </p:sp>
      <p:sp>
        <p:nvSpPr>
          <p:cNvPr id="3" name="Rótulo DIFERENCIAIS E INOVAÇÃO"/>
          <p:cNvSpPr txBox="1"/>
          <p:nvPr/>
        </p:nvSpPr>
        <p:spPr>
          <a:xfrm>
            <a:off x="822960" y="1554480"/>
            <a:ext cx="52715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DIFERENCIAIS E INOVAÇÃO</a:t>
            </a:r>
            <a:endParaRPr lang="en-US" sz="1050" dirty="0"/>
          </a:p>
        </p:txBody>
      </p:sp>
      <p:sp>
        <p:nvSpPr>
          <p:cNvPr id="4" name="Limite DIFERENCIAIS E INOVAÇÃO"/>
          <p:cNvSpPr txBox="1"/>
          <p:nvPr/>
        </p:nvSpPr>
        <p:spPr>
          <a:xfrm>
            <a:off x="6094476" y="1554480"/>
            <a:ext cx="52715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Obrigatório · até 700 caracteres</a:t>
            </a:r>
            <a:endParaRPr lang="en-US" sz="1000" dirty="0"/>
          </a:p>
        </p:txBody>
      </p:sp>
      <p:sp>
        <p:nvSpPr>
          <p:cNvPr id="5" name="Orientação DIFERENCIAIS E INOVAÇÃO"/>
          <p:cNvSpPr txBox="1"/>
          <p:nvPr/>
        </p:nvSpPr>
        <p:spPr>
          <a:xfrm>
            <a:off x="822960" y="1810512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Até 4 diferenciais, cada um com título curto e descrição de até 175 caracteres.</a:t>
            </a:r>
            <a:endParaRPr lang="en-US" sz="1100" dirty="0"/>
          </a:p>
        </p:txBody>
      </p:sp>
      <p:sp>
        <p:nvSpPr>
          <p:cNvPr id="6" name="Text 4"/>
          <p:cNvSpPr/>
          <p:nvPr>
            <p:ph idx="105" type="body" hasCustomPrompt="1"/>
          </p:nvPr>
        </p:nvSpPr>
        <p:spPr>
          <a:xfrm>
            <a:off x="914400" y="2880360"/>
            <a:ext cx="2286000" cy="6400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endParaRPr lang="en-US" sz="1500" dirty="0"/>
          </a:p>
        </p:txBody>
      </p:sp>
      <p:sp>
        <p:nvSpPr>
          <p:cNvPr id="7" name="Text 4"/>
          <p:cNvSpPr/>
          <p:nvPr>
            <p:ph idx="106" type="body" hasCustomPrompt="1"/>
          </p:nvPr>
        </p:nvSpPr>
        <p:spPr>
          <a:xfrm>
            <a:off x="914400" y="3520440"/>
            <a:ext cx="2286000" cy="242316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200" dirty="0"/>
          </a:p>
        </p:txBody>
      </p:sp>
      <p:sp>
        <p:nvSpPr>
          <p:cNvPr id="8" name="Text 6"/>
          <p:cNvSpPr/>
          <p:nvPr>
            <p:ph idx="109" type="body" hasCustomPrompt="1"/>
          </p:nvPr>
        </p:nvSpPr>
        <p:spPr>
          <a:xfrm>
            <a:off x="3605754" y="2880360"/>
            <a:ext cx="2286000" cy="6400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endParaRPr lang="en-US" sz="1500" dirty="0"/>
          </a:p>
        </p:txBody>
      </p:sp>
      <p:sp>
        <p:nvSpPr>
          <p:cNvPr id="9" name="Text 6"/>
          <p:cNvSpPr/>
          <p:nvPr>
            <p:ph idx="110" type="body" hasCustomPrompt="1"/>
          </p:nvPr>
        </p:nvSpPr>
        <p:spPr>
          <a:xfrm>
            <a:off x="3605754" y="3520440"/>
            <a:ext cx="2286000" cy="242316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200" dirty="0"/>
          </a:p>
        </p:txBody>
      </p:sp>
      <p:sp>
        <p:nvSpPr>
          <p:cNvPr id="10" name="Text 8"/>
          <p:cNvSpPr/>
          <p:nvPr>
            <p:ph idx="113" type="body" hasCustomPrompt="1"/>
          </p:nvPr>
        </p:nvSpPr>
        <p:spPr>
          <a:xfrm>
            <a:off x="6297107" y="2880360"/>
            <a:ext cx="2286000" cy="6400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endParaRPr lang="en-US" sz="1500" dirty="0"/>
          </a:p>
        </p:txBody>
      </p:sp>
      <p:sp>
        <p:nvSpPr>
          <p:cNvPr id="11" name="Text 8"/>
          <p:cNvSpPr/>
          <p:nvPr>
            <p:ph idx="114" type="body" hasCustomPrompt="1"/>
          </p:nvPr>
        </p:nvSpPr>
        <p:spPr>
          <a:xfrm>
            <a:off x="6297107" y="3520440"/>
            <a:ext cx="2286000" cy="242316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200" dirty="0"/>
          </a:p>
        </p:txBody>
      </p:sp>
      <p:sp>
        <p:nvSpPr>
          <p:cNvPr id="12" name="Text 10"/>
          <p:cNvSpPr/>
          <p:nvPr>
            <p:ph idx="117" type="body" hasCustomPrompt="1"/>
          </p:nvPr>
        </p:nvSpPr>
        <p:spPr>
          <a:xfrm>
            <a:off x="8988461" y="2880360"/>
            <a:ext cx="2286000" cy="6400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endParaRPr lang="en-US" sz="1500" dirty="0"/>
          </a:p>
        </p:txBody>
      </p:sp>
      <p:sp>
        <p:nvSpPr>
          <p:cNvPr id="13" name="Text 10"/>
          <p:cNvSpPr/>
          <p:nvPr>
            <p:ph idx="118" type="body" hasCustomPrompt="1"/>
          </p:nvPr>
        </p:nvSpPr>
        <p:spPr>
          <a:xfrm>
            <a:off x="8988461" y="3520440"/>
            <a:ext cx="2286000" cy="242316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Resultados e impactos</a:t>
            </a:r>
            <a:endParaRPr lang="en-US" sz="3800" dirty="0"/>
          </a:p>
        </p:txBody>
      </p:sp>
      <p:sp>
        <p:nvSpPr>
          <p:cNvPr id="3" name="Rótulo RESULTADOS EM DESTAQUE"/>
          <p:cNvSpPr txBox="1"/>
          <p:nvPr/>
        </p:nvSpPr>
        <p:spPr>
          <a:xfrm>
            <a:off x="822960" y="1554480"/>
            <a:ext cx="52715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RESULTADOS EM DESTAQUE</a:t>
            </a:r>
            <a:endParaRPr lang="en-US" sz="1050" dirty="0"/>
          </a:p>
        </p:txBody>
      </p:sp>
      <p:sp>
        <p:nvSpPr>
          <p:cNvPr id="4" name="Limite RESULTADOS EM DESTAQUE"/>
          <p:cNvSpPr txBox="1"/>
          <p:nvPr/>
        </p:nvSpPr>
        <p:spPr>
          <a:xfrm>
            <a:off x="6094476" y="1554480"/>
            <a:ext cx="52715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Obrigatório</a:t>
            </a:r>
            <a:endParaRPr lang="en-US" sz="1000" dirty="0"/>
          </a:p>
        </p:txBody>
      </p:sp>
      <p:sp>
        <p:nvSpPr>
          <p:cNvPr id="5" name="Orientação RESULTADOS EM DESTAQUE"/>
          <p:cNvSpPr txBox="1"/>
          <p:nvPr/>
        </p:nvSpPr>
        <p:spPr>
          <a:xfrm>
            <a:off x="822960" y="1810512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Até 4 números principais, sempre comparados a uma meta ou a um período anterior.</a:t>
            </a:r>
            <a:endParaRPr lang="en-US" sz="1100" dirty="0"/>
          </a:p>
        </p:txBody>
      </p:sp>
      <p:sp>
        <p:nvSpPr>
          <p:cNvPr id="6" name="Rótulo RESULTADOS E IMPACTOS"/>
          <p:cNvSpPr txBox="1"/>
          <p:nvPr/>
        </p:nvSpPr>
        <p:spPr>
          <a:xfrm>
            <a:off x="822960" y="3474720"/>
            <a:ext cx="52715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RESULTADOS E IMPACTOS</a:t>
            </a:r>
            <a:endParaRPr lang="en-US" sz="1050" dirty="0"/>
          </a:p>
        </p:txBody>
      </p:sp>
      <p:sp>
        <p:nvSpPr>
          <p:cNvPr id="7" name="Limite RESULTADOS E IMPACTOS"/>
          <p:cNvSpPr txBox="1"/>
          <p:nvPr/>
        </p:nvSpPr>
        <p:spPr>
          <a:xfrm>
            <a:off x="6094476" y="3474720"/>
            <a:ext cx="52715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Obrigatório · até 1.000 caracteres</a:t>
            </a:r>
            <a:endParaRPr lang="en-US" sz="1000" dirty="0"/>
          </a:p>
        </p:txBody>
      </p:sp>
      <p:sp>
        <p:nvSpPr>
          <p:cNvPr id="8" name="Text 3"/>
          <p:cNvSpPr/>
          <p:nvPr>
            <p:ph idx="104" type="body" hasCustomPrompt="1"/>
          </p:nvPr>
        </p:nvSpPr>
        <p:spPr>
          <a:xfrm>
            <a:off x="914400" y="2240280"/>
            <a:ext cx="2286000" cy="6400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algn="ctr" indent="0" marL="0">
              <a:buNone/>
            </a:pPr>
            <a:endParaRPr lang="en-US" sz="3200" dirty="0"/>
          </a:p>
        </p:txBody>
      </p:sp>
      <p:sp>
        <p:nvSpPr>
          <p:cNvPr id="9" name="Text 3"/>
          <p:cNvSpPr/>
          <p:nvPr>
            <p:ph idx="105" type="body" hasCustomPrompt="1"/>
          </p:nvPr>
        </p:nvSpPr>
        <p:spPr>
          <a:xfrm>
            <a:off x="9144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t"/>
          <a:lstStyle/>
          <a:p>
            <a:pPr algn="ctr" indent="0" marL="0">
              <a:buNone/>
            </a:pPr>
            <a:endParaRPr lang="en-US" sz="1200" dirty="0"/>
          </a:p>
        </p:txBody>
      </p:sp>
      <p:sp>
        <p:nvSpPr>
          <p:cNvPr id="10" name="Text 4"/>
          <p:cNvSpPr/>
          <p:nvPr>
            <p:ph idx="107" type="body" hasCustomPrompt="1"/>
          </p:nvPr>
        </p:nvSpPr>
        <p:spPr>
          <a:xfrm>
            <a:off x="3605754" y="2240280"/>
            <a:ext cx="2286000" cy="6400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algn="ctr" indent="0" marL="0">
              <a:buNone/>
            </a:pPr>
            <a:endParaRPr lang="en-US" sz="3200" dirty="0"/>
          </a:p>
        </p:txBody>
      </p:sp>
      <p:sp>
        <p:nvSpPr>
          <p:cNvPr id="11" name="Text 4"/>
          <p:cNvSpPr/>
          <p:nvPr>
            <p:ph idx="108" type="body" hasCustomPrompt="1"/>
          </p:nvPr>
        </p:nvSpPr>
        <p:spPr>
          <a:xfrm>
            <a:off x="3605754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t"/>
          <a:lstStyle/>
          <a:p>
            <a:pPr algn="ctr" indent="0" marL="0">
              <a:buNone/>
            </a:pPr>
            <a:endParaRPr lang="en-US" sz="1200" dirty="0"/>
          </a:p>
        </p:txBody>
      </p:sp>
      <p:sp>
        <p:nvSpPr>
          <p:cNvPr id="12" name="Text 5"/>
          <p:cNvSpPr/>
          <p:nvPr>
            <p:ph idx="110" type="body" hasCustomPrompt="1"/>
          </p:nvPr>
        </p:nvSpPr>
        <p:spPr>
          <a:xfrm>
            <a:off x="6297107" y="2240280"/>
            <a:ext cx="2286000" cy="6400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algn="ctr" indent="0" marL="0">
              <a:buNone/>
            </a:pPr>
            <a:endParaRPr lang="en-US" sz="3200" dirty="0"/>
          </a:p>
        </p:txBody>
      </p:sp>
      <p:sp>
        <p:nvSpPr>
          <p:cNvPr id="13" name="Text 5"/>
          <p:cNvSpPr/>
          <p:nvPr>
            <p:ph idx="111" type="body" hasCustomPrompt="1"/>
          </p:nvPr>
        </p:nvSpPr>
        <p:spPr>
          <a:xfrm>
            <a:off x="6297107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t"/>
          <a:lstStyle/>
          <a:p>
            <a:pPr algn="ctr" indent="0" marL="0">
              <a:buNone/>
            </a:pPr>
            <a:endParaRPr lang="en-US" sz="1200" dirty="0"/>
          </a:p>
        </p:txBody>
      </p:sp>
      <p:sp>
        <p:nvSpPr>
          <p:cNvPr id="14" name="Text 6"/>
          <p:cNvSpPr/>
          <p:nvPr>
            <p:ph idx="113" type="body" hasCustomPrompt="1"/>
          </p:nvPr>
        </p:nvSpPr>
        <p:spPr>
          <a:xfrm>
            <a:off x="8988461" y="2240280"/>
            <a:ext cx="2286000" cy="6400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algn="ctr" indent="0" marL="0">
              <a:buNone/>
            </a:pPr>
            <a:endParaRPr lang="en-US" sz="3200" dirty="0"/>
          </a:p>
        </p:txBody>
      </p:sp>
      <p:sp>
        <p:nvSpPr>
          <p:cNvPr id="15" name="Text 6"/>
          <p:cNvSpPr/>
          <p:nvPr>
            <p:ph idx="114" type="body" hasCustomPrompt="1"/>
          </p:nvPr>
        </p:nvSpPr>
        <p:spPr>
          <a:xfrm>
            <a:off x="8988461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t"/>
          <a:lstStyle/>
          <a:p>
            <a:pPr algn="ctr" indent="0" marL="0">
              <a:buNone/>
            </a:pPr>
            <a:endParaRPr lang="en-US" sz="1200" dirty="0"/>
          </a:p>
        </p:txBody>
      </p:sp>
      <p:sp>
        <p:nvSpPr>
          <p:cNvPr id="16" name="Text 6"/>
          <p:cNvSpPr/>
          <p:nvPr>
            <p:ph idx="115" type="body" hasCustomPrompt="1"/>
          </p:nvPr>
        </p:nvSpPr>
        <p:spPr>
          <a:xfrm>
            <a:off x="822960" y="3794760"/>
            <a:ext cx="10543032" cy="178308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17" name="Text 6"/>
          <p:cNvSpPr/>
          <p:nvPr>
            <p:ph idx="116" type="body" hasCustomPrompt="1"/>
          </p:nvPr>
        </p:nvSpPr>
        <p:spPr>
          <a:xfrm>
            <a:off x="822960" y="5641848"/>
            <a:ext cx="10543032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76200" tIns="76200" rIns="76200" bIns="76200" rtlCol="0" anchor="ctr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Gráficos e comparativos</a:t>
            </a:r>
            <a:endParaRPr lang="en-US" sz="3800" dirty="0"/>
          </a:p>
        </p:txBody>
      </p:sp>
      <p:sp>
        <p:nvSpPr>
          <p:cNvPr id="3" name="Rótulo GRÁFICO"/>
          <p:cNvSpPr txBox="1"/>
          <p:nvPr/>
        </p:nvSpPr>
        <p:spPr>
          <a:xfrm>
            <a:off x="822960" y="1554480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GRÁFICO</a:t>
            </a:r>
            <a:endParaRPr lang="en-US" sz="1050" dirty="0"/>
          </a:p>
        </p:txBody>
      </p:sp>
      <p:sp>
        <p:nvSpPr>
          <p:cNvPr id="4" name="Limite GRÁFICO"/>
          <p:cNvSpPr txBox="1"/>
          <p:nvPr/>
        </p:nvSpPr>
        <p:spPr>
          <a:xfrm>
            <a:off x="4114800" y="1554480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Opcional</a:t>
            </a:r>
            <a:endParaRPr lang="en-US" sz="1000" dirty="0"/>
          </a:p>
        </p:txBody>
      </p:sp>
      <p:sp>
        <p:nvSpPr>
          <p:cNvPr id="5" name="Orientação GRÁFICO"/>
          <p:cNvSpPr txBox="1"/>
          <p:nvPr/>
        </p:nvSpPr>
        <p:spPr>
          <a:xfrm>
            <a:off x="822960" y="1810512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Edite os dados: clique no gráfico &gt; Design do Gráfico &gt; Editar Dados.</a:t>
            </a:r>
            <a:endParaRPr lang="en-US" sz="1100" dirty="0"/>
          </a:p>
        </p:txBody>
      </p:sp>
      <p:sp>
        <p:nvSpPr>
          <p:cNvPr id="6" name="Rótulo LEITURA DO GRÁFICO"/>
          <p:cNvSpPr txBox="1"/>
          <p:nvPr/>
        </p:nvSpPr>
        <p:spPr>
          <a:xfrm>
            <a:off x="7680960" y="1554480"/>
            <a:ext cx="18425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LEITURA DO GRÁFICO</a:t>
            </a:r>
            <a:endParaRPr lang="en-US" sz="1050" dirty="0"/>
          </a:p>
        </p:txBody>
      </p:sp>
      <p:sp>
        <p:nvSpPr>
          <p:cNvPr id="7" name="Limite LEITURA DO GRÁFICO"/>
          <p:cNvSpPr txBox="1"/>
          <p:nvPr/>
        </p:nvSpPr>
        <p:spPr>
          <a:xfrm>
            <a:off x="9523476" y="1554480"/>
            <a:ext cx="18425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Obrig. · até 300 car.</a:t>
            </a:r>
            <a:endParaRPr lang="en-US" sz="10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914400" y="2286000"/>
          <a:ext cx="640080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9" name="Text 6"/>
          <p:cNvSpPr txBox="1"/>
          <p:nvPr/>
        </p:nvSpPr>
        <p:spPr>
          <a:xfrm>
            <a:off x="914400" y="55778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chemeClr val="accent6"/>
                </a:solidFill>
              </a:rPr>
              <a:t>Dados de exemplo: substitua pelos dados do seu case.</a:t>
            </a:r>
            <a:endParaRPr lang="en-US" sz="1000" dirty="0"/>
          </a:p>
        </p:txBody>
      </p:sp>
      <p:sp>
        <p:nvSpPr>
          <p:cNvPr id="10" name="Text 3"/>
          <p:cNvSpPr/>
          <p:nvPr>
            <p:ph idx="104" type="body" hasCustomPrompt="1"/>
          </p:nvPr>
        </p:nvSpPr>
        <p:spPr>
          <a:xfrm>
            <a:off x="7680960" y="2194560"/>
            <a:ext cx="3685032" cy="2286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11" name="Text 4"/>
          <p:cNvSpPr/>
          <p:nvPr>
            <p:ph idx="106" type="body" hasCustomPrompt="1"/>
          </p:nvPr>
        </p:nvSpPr>
        <p:spPr>
          <a:xfrm>
            <a:off x="7680960" y="4892040"/>
            <a:ext cx="3685032" cy="109728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Evidências</a:t>
            </a:r>
            <a:endParaRPr lang="en-US" sz="3800" dirty="0"/>
          </a:p>
        </p:txBody>
      </p:sp>
      <p:sp>
        <p:nvSpPr>
          <p:cNvPr id="3" name="Rótulo GALERIA DE PEÇAS E EVIDÊNCIAS"/>
          <p:cNvSpPr txBox="1"/>
          <p:nvPr/>
        </p:nvSpPr>
        <p:spPr>
          <a:xfrm>
            <a:off x="822960" y="1481328"/>
            <a:ext cx="52715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GALERIA DE PEÇAS E EVIDÊNCIAS</a:t>
            </a:r>
            <a:endParaRPr lang="en-US" sz="1050" dirty="0"/>
          </a:p>
        </p:txBody>
      </p:sp>
      <p:sp>
        <p:nvSpPr>
          <p:cNvPr id="4" name="Limite GALERIA DE PEÇAS E EVIDÊNCIAS"/>
          <p:cNvSpPr txBox="1"/>
          <p:nvPr/>
        </p:nvSpPr>
        <p:spPr>
          <a:xfrm>
            <a:off x="6094476" y="1481328"/>
            <a:ext cx="52715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Obrigatório</a:t>
            </a:r>
            <a:endParaRPr lang="en-US" sz="1000" dirty="0"/>
          </a:p>
        </p:txBody>
      </p:sp>
      <p:sp>
        <p:nvSpPr>
          <p:cNvPr id="5" name="Text 3"/>
          <p:cNvSpPr/>
          <p:nvPr>
            <p:ph idx="104" type="body" hasCustomPrompt="1"/>
          </p:nvPr>
        </p:nvSpPr>
        <p:spPr>
          <a:xfrm>
            <a:off x="822960" y="3593592"/>
            <a:ext cx="3291840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63500" tIns="63500" rIns="63500" bIns="63500" rtlCol="0" anchor="ctr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6" name="Text 4"/>
          <p:cNvSpPr/>
          <p:nvPr>
            <p:ph idx="106" type="body" hasCustomPrompt="1"/>
          </p:nvPr>
        </p:nvSpPr>
        <p:spPr>
          <a:xfrm>
            <a:off x="4448556" y="3593592"/>
            <a:ext cx="3291840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63500" tIns="63500" rIns="63500" bIns="63500" rtlCol="0" anchor="ctr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7" name="Text 5"/>
          <p:cNvSpPr/>
          <p:nvPr>
            <p:ph idx="108" type="body" hasCustomPrompt="1"/>
          </p:nvPr>
        </p:nvSpPr>
        <p:spPr>
          <a:xfrm>
            <a:off x="8074152" y="3593592"/>
            <a:ext cx="3291840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63500" tIns="63500" rIns="63500" bIns="63500" rtlCol="0" anchor="ctr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8" name="Text 6"/>
          <p:cNvSpPr/>
          <p:nvPr>
            <p:ph idx="110" type="body" hasCustomPrompt="1"/>
          </p:nvPr>
        </p:nvSpPr>
        <p:spPr>
          <a:xfrm>
            <a:off x="822960" y="5742432"/>
            <a:ext cx="3291840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63500" tIns="63500" rIns="63500" bIns="63500" rtlCol="0" anchor="ctr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9" name="Text 7"/>
          <p:cNvSpPr/>
          <p:nvPr>
            <p:ph idx="112" type="body" hasCustomPrompt="1"/>
          </p:nvPr>
        </p:nvSpPr>
        <p:spPr>
          <a:xfrm>
            <a:off x="4448556" y="5742432"/>
            <a:ext cx="3291840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63500" tIns="63500" rIns="63500" bIns="63500" rtlCol="0" anchor="ctr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10" name="Text 8"/>
          <p:cNvSpPr/>
          <p:nvPr>
            <p:ph idx="114" type="body" hasCustomPrompt="1"/>
          </p:nvPr>
        </p:nvSpPr>
        <p:spPr>
          <a:xfrm>
            <a:off x="8074152" y="5742432"/>
            <a:ext cx="3291840" cy="365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63500" tIns="63500" rIns="63500" bIns="63500" rtlCol="0" anchor="ctr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822960" y="566928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Informações complementares e créditos</a:t>
            </a:r>
            <a:endParaRPr lang="en-US" sz="3800" dirty="0"/>
          </a:p>
        </p:txBody>
      </p:sp>
      <p:sp>
        <p:nvSpPr>
          <p:cNvPr id="3" name="Rótulo APRENDIZADOS"/>
          <p:cNvSpPr txBox="1"/>
          <p:nvPr/>
        </p:nvSpPr>
        <p:spPr>
          <a:xfrm>
            <a:off x="822960" y="1554480"/>
            <a:ext cx="16687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APRENDIZADOS</a:t>
            </a:r>
            <a:endParaRPr lang="en-US" sz="1050" dirty="0"/>
          </a:p>
        </p:txBody>
      </p:sp>
      <p:sp>
        <p:nvSpPr>
          <p:cNvPr id="4" name="Limite APRENDIZADOS"/>
          <p:cNvSpPr txBox="1"/>
          <p:nvPr/>
        </p:nvSpPr>
        <p:spPr>
          <a:xfrm>
            <a:off x="2491740" y="1554480"/>
            <a:ext cx="16687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Obrig. · até 250 car.</a:t>
            </a:r>
            <a:endParaRPr lang="en-US" sz="1000" dirty="0"/>
          </a:p>
        </p:txBody>
      </p:sp>
      <p:sp>
        <p:nvSpPr>
          <p:cNvPr id="5" name="Rótulo COMPLEMENTARES"/>
          <p:cNvSpPr txBox="1"/>
          <p:nvPr/>
        </p:nvSpPr>
        <p:spPr>
          <a:xfrm>
            <a:off x="4425696" y="1554480"/>
            <a:ext cx="16687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COMPLEMENTARES</a:t>
            </a:r>
            <a:endParaRPr lang="en-US" sz="1050" dirty="0"/>
          </a:p>
        </p:txBody>
      </p:sp>
      <p:sp>
        <p:nvSpPr>
          <p:cNvPr id="6" name="Limite COMPLEMENTARES"/>
          <p:cNvSpPr txBox="1"/>
          <p:nvPr/>
        </p:nvSpPr>
        <p:spPr>
          <a:xfrm>
            <a:off x="6094476" y="1554480"/>
            <a:ext cx="16687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Opc. · até 250 car.</a:t>
            </a:r>
            <a:endParaRPr lang="en-US" sz="1000" dirty="0"/>
          </a:p>
        </p:txBody>
      </p:sp>
      <p:sp>
        <p:nvSpPr>
          <p:cNvPr id="7" name="Rótulo CRÉDITOS"/>
          <p:cNvSpPr txBox="1"/>
          <p:nvPr/>
        </p:nvSpPr>
        <p:spPr>
          <a:xfrm>
            <a:off x="8028432" y="1554480"/>
            <a:ext cx="16687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1"/>
                </a:solidFill>
              </a:rPr>
              <a:t>CRÉDITOS</a:t>
            </a:r>
            <a:endParaRPr lang="en-US" sz="1050" dirty="0"/>
          </a:p>
        </p:txBody>
      </p:sp>
      <p:sp>
        <p:nvSpPr>
          <p:cNvPr id="8" name="Limite CRÉDITOS"/>
          <p:cNvSpPr txBox="1"/>
          <p:nvPr/>
        </p:nvSpPr>
        <p:spPr>
          <a:xfrm>
            <a:off x="9697212" y="1554480"/>
            <a:ext cx="16687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Obrig. · até 200 car.</a:t>
            </a:r>
            <a:endParaRPr lang="en-US" sz="1000" dirty="0"/>
          </a:p>
        </p:txBody>
      </p:sp>
      <p:sp>
        <p:nvSpPr>
          <p:cNvPr id="9" name="Text 2"/>
          <p:cNvSpPr/>
          <p:nvPr>
            <p:ph idx="103" type="body" hasCustomPrompt="1"/>
          </p:nvPr>
        </p:nvSpPr>
        <p:spPr>
          <a:xfrm>
            <a:off x="822960" y="2194560"/>
            <a:ext cx="3337560" cy="3794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10" name="Text 2"/>
          <p:cNvSpPr/>
          <p:nvPr>
            <p:ph idx="104" type="body" hasCustomPrompt="1"/>
          </p:nvPr>
        </p:nvSpPr>
        <p:spPr>
          <a:xfrm>
            <a:off x="4425696" y="2194560"/>
            <a:ext cx="3337560" cy="3794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11" name="Text 2"/>
          <p:cNvSpPr/>
          <p:nvPr>
            <p:ph idx="105" type="body" hasCustomPrompt="1"/>
          </p:nvPr>
        </p:nvSpPr>
        <p:spPr>
          <a:xfrm>
            <a:off x="8028432" y="2194560"/>
            <a:ext cx="3337560" cy="3794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t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5"/>
          <p:cNvSpPr/>
          <p:nvPr>
            <p:ph idx="125" type="title" hasCustomPrompt="1"/>
          </p:nvPr>
        </p:nvSpPr>
        <p:spPr>
          <a:xfrm>
            <a:off x="822960" y="41148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Vídeo case</a:t>
            </a:r>
            <a:endParaRPr lang="en-US" sz="3800" dirty="0"/>
          </a:p>
        </p:txBody>
      </p:sp>
      <p:sp>
        <p:nvSpPr>
          <p:cNvPr id="3" name="Text 26"/>
          <p:cNvSpPr/>
          <p:nvPr>
            <p:ph idx="127" type="body" hasCustomPrompt="1"/>
          </p:nvPr>
        </p:nvSpPr>
        <p:spPr>
          <a:xfrm>
            <a:off x="822960" y="1554480"/>
            <a:ext cx="7132320" cy="5029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282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mio Abradi 2027">
  <a:themeElements>
    <a:clrScheme name="Premio Abradi 2027">
      <a:dk1>
        <a:srgbClr val="1B1B3A"/>
      </a:dk1>
      <a:lt1>
        <a:srgbClr val="FFFFFF"/>
      </a:lt1>
      <a:dk2>
        <a:srgbClr val="0B22F0"/>
      </a:dk2>
      <a:lt2>
        <a:srgbClr val="EEEEEE"/>
      </a:lt2>
      <a:accent1>
        <a:srgbClr val="0B22F0"/>
      </a:accent1>
      <a:accent2>
        <a:srgbClr val="F07C73"/>
      </a:accent2>
      <a:accent3>
        <a:srgbClr val="55AEFF"/>
      </a:accent3>
      <a:accent4>
        <a:srgbClr val="1B1B3A"/>
      </a:accent4>
      <a:accent5>
        <a:srgbClr val="DDE3FF"/>
      </a:accent5>
      <a:accent6>
        <a:srgbClr val="5A5F7A"/>
      </a:accent6>
      <a:hlink>
        <a:srgbClr val="0B22F0"/>
      </a:hlink>
      <a:folHlink>
        <a:srgbClr val="5A5F7A"/>
      </a:folHlink>
    </a:clrScheme>
    <a:fontScheme name="Premio Abradi 2027">
      <a:majorFont>
        <a:latin typeface="Arial Narrow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Abradi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Prêmio Abradi 2027 - Template de apresentação de cases</dc:title>
  <dc:subject>PptxGenJS Presentation</dc:subject>
  <dc:creator>Abradi</dc:creator>
  <cp:lastModifiedBy>Abradi</cp:lastModifiedBy>
  <cp:revision>1</cp:revision>
  <dcterms:created xsi:type="dcterms:W3CDTF">2026-10-14T23:41:17Z</dcterms:created>
  <dcterms:modified xsi:type="dcterms:W3CDTF">2026-10-14T23:41:17Z</dcterms:modified>
</cp:coreProperties>
</file>